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0"/>
  </p:notesMasterIdLst>
  <p:sldIdLst>
    <p:sldId id="257" r:id="rId2"/>
    <p:sldId id="4082" r:id="rId3"/>
    <p:sldId id="4086" r:id="rId4"/>
    <p:sldId id="4087" r:id="rId5"/>
    <p:sldId id="4085" r:id="rId6"/>
    <p:sldId id="4089" r:id="rId7"/>
    <p:sldId id="4084" r:id="rId8"/>
    <p:sldId id="4088" r:id="rId9"/>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ED7D31"/>
    <a:srgbClr val="FFC000"/>
    <a:srgbClr val="A5A5A5"/>
    <a:srgbClr val="70AD47"/>
    <a:srgbClr val="588838"/>
    <a:srgbClr val="1C1E1F"/>
    <a:srgbClr val="F79646"/>
    <a:srgbClr val="5081BC"/>
    <a:srgbClr val="C0504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中等深淺樣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中等深淺樣式 1 - 輔色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7B26C5-4107-4FEC-AEDC-1716B250A1EF}" styleName="淺色樣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860" autoAdjust="0"/>
    <p:restoredTop sz="94660"/>
  </p:normalViewPr>
  <p:slideViewPr>
    <p:cSldViewPr snapToGrid="0">
      <p:cViewPr varScale="1">
        <p:scale>
          <a:sx n="108" d="100"/>
          <a:sy n="108" d="100"/>
        </p:scale>
        <p:origin x="904" y="192"/>
      </p:cViewPr>
      <p:guideLst>
        <p:guide orient="horz" pos="2160"/>
        <p:guide pos="2880"/>
      </p:guideLst>
    </p:cSldViewPr>
  </p:slideViewPr>
  <p:notesTextViewPr>
    <p:cViewPr>
      <p:scale>
        <a:sx n="3" d="2"/>
        <a:sy n="3" d="2"/>
      </p:scale>
      <p:origin x="0" y="0"/>
    </p:cViewPr>
  </p:notesTextViewPr>
  <p:sorterViewPr>
    <p:cViewPr>
      <p:scale>
        <a:sx n="100" d="100"/>
        <a:sy n="100" d="100"/>
      </p:scale>
      <p:origin x="0" y="-7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tiff>
</file>

<file path=ppt/media/image10.png>
</file>

<file path=ppt/media/image11.png>
</file>

<file path=ppt/media/image12.png>
</file>

<file path=ppt/media/image13.png>
</file>

<file path=ppt/media/image14.png>
</file>

<file path=ppt/media/image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2CCF7A-B821-4EF0-BAD1-8241971199FC}" type="datetimeFigureOut">
              <a:rPr lang="zh-TW" altLang="en-US" smtClean="0"/>
              <a:t>2024/1/27</a:t>
            </a:fld>
            <a:endParaRPr lang="zh-TW" altLang="en-US"/>
          </a:p>
        </p:txBody>
      </p:sp>
      <p:sp>
        <p:nvSpPr>
          <p:cNvPr id="4" name="投影片影像版面配置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F1C537-0170-4352-BA00-557B1443DEB2}" type="slidenum">
              <a:rPr lang="zh-TW" altLang="en-US" smtClean="0"/>
              <a:t>‹#›</a:t>
            </a:fld>
            <a:endParaRPr lang="zh-TW" altLang="en-US"/>
          </a:p>
        </p:txBody>
      </p:sp>
    </p:spTree>
    <p:extLst>
      <p:ext uri="{BB962C8B-B14F-4D97-AF65-F5344CB8AC3E}">
        <p14:creationId xmlns:p14="http://schemas.microsoft.com/office/powerpoint/2010/main" val="28621354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id="{8BC4582E-C62F-4A33-944E-FC5B8C1855A9}"/>
              </a:ext>
            </a:extLst>
          </p:cNvPr>
          <p:cNvSpPr/>
          <p:nvPr/>
        </p:nvSpPr>
        <p:spPr>
          <a:xfrm>
            <a:off x="0" y="0"/>
            <a:ext cx="9144000" cy="126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標題 1"/>
          <p:cNvSpPr>
            <a:spLocks noGrp="1"/>
          </p:cNvSpPr>
          <p:nvPr>
            <p:ph type="ctrTitle"/>
          </p:nvPr>
        </p:nvSpPr>
        <p:spPr>
          <a:xfrm>
            <a:off x="685800" y="2130425"/>
            <a:ext cx="7772400" cy="1470025"/>
          </a:xfrm>
        </p:spPr>
        <p:txBody>
          <a:bodyPr>
            <a:normAutofit/>
          </a:bodyPr>
          <a:lstStyle>
            <a:lvl1pPr algn="ctr">
              <a:defRPr sz="2800" b="1"/>
            </a:lvl1pPr>
          </a:lstStyle>
          <a:p>
            <a:r>
              <a:rPr lang="zh-TW" altLang="en-US"/>
              <a:t>按一下以編輯母片標題樣式</a:t>
            </a:r>
            <a:endParaRPr lang="zh-TW" altLang="en-US" dirty="0"/>
          </a:p>
        </p:txBody>
      </p:sp>
      <p:sp>
        <p:nvSpPr>
          <p:cNvPr id="7" name="副標題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按一下以編輯母片子標題樣式</a:t>
            </a:r>
          </a:p>
        </p:txBody>
      </p:sp>
      <p:pic>
        <p:nvPicPr>
          <p:cNvPr id="9" name="圖片 8">
            <a:extLst>
              <a:ext uri="{FF2B5EF4-FFF2-40B4-BE49-F238E27FC236}">
                <a16:creationId xmlns:a16="http://schemas.microsoft.com/office/drawing/2014/main" id="{AB9D5605-41D4-4B73-BB13-6E949718EC3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19264" y="307974"/>
            <a:ext cx="3636912" cy="785112"/>
          </a:xfrm>
          <a:prstGeom prst="rect">
            <a:avLst/>
          </a:prstGeom>
        </p:spPr>
      </p:pic>
      <p:sp>
        <p:nvSpPr>
          <p:cNvPr id="8" name="頁尾版面配置區 4">
            <a:extLst>
              <a:ext uri="{FF2B5EF4-FFF2-40B4-BE49-F238E27FC236}">
                <a16:creationId xmlns:a16="http://schemas.microsoft.com/office/drawing/2014/main" id="{87055132-9189-4530-8F31-1C2CABFBD182}"/>
              </a:ext>
            </a:extLst>
          </p:cNvPr>
          <p:cNvSpPr>
            <a:spLocks noGrp="1"/>
          </p:cNvSpPr>
          <p:nvPr>
            <p:ph type="ftr" sz="quarter" idx="3"/>
          </p:nvPr>
        </p:nvSpPr>
        <p:spPr>
          <a:xfrm>
            <a:off x="1043608" y="6309320"/>
            <a:ext cx="7056784" cy="548680"/>
          </a:xfrm>
          <a:prstGeom prst="rect">
            <a:avLst/>
          </a:prstGeom>
        </p:spPr>
        <p:txBody>
          <a:bodyPr vert="horz" lIns="91440" tIns="45720" rIns="91440" bIns="45720" rtlCol="0" anchor="ctr"/>
          <a:lstStyle>
            <a:lvl1pPr algn="ctr">
              <a:defRPr sz="1100" b="1">
                <a:solidFill>
                  <a:srgbClr val="336600"/>
                </a:solidFill>
              </a:defRPr>
            </a:lvl1pPr>
          </a:lstStyle>
          <a:p>
            <a:r>
              <a:rPr lang="en-US" altLang="zh-TW" dirty="0"/>
              <a:t>Centrillion Confidential</a:t>
            </a:r>
          </a:p>
          <a:p>
            <a:r>
              <a:rPr lang="en-US" altLang="zh-TW" sz="1050" dirty="0"/>
              <a:t>All copyrights and IP belong to Centrillion. For reference only and may not be copied or distributed without written permission from Centrillion. Centrillion shall not be responsible for any party’s reliance on these materials.</a:t>
            </a:r>
            <a:endParaRPr lang="zh-TW" altLang="en-US" sz="1050" dirty="0"/>
          </a:p>
        </p:txBody>
      </p:sp>
    </p:spTree>
    <p:extLst>
      <p:ext uri="{BB962C8B-B14F-4D97-AF65-F5344CB8AC3E}">
        <p14:creationId xmlns:p14="http://schemas.microsoft.com/office/powerpoint/2010/main" val="3589403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one column">
    <p:spTree>
      <p:nvGrpSpPr>
        <p:cNvPr id="1" name=""/>
        <p:cNvGrpSpPr/>
        <p:nvPr/>
      </p:nvGrpSpPr>
      <p:grpSpPr>
        <a:xfrm>
          <a:off x="0" y="0"/>
          <a:ext cx="0" cy="0"/>
          <a:chOff x="0" y="0"/>
          <a:chExt cx="0" cy="0"/>
        </a:xfrm>
      </p:grpSpPr>
      <p:sp>
        <p:nvSpPr>
          <p:cNvPr id="2" name="標題 1"/>
          <p:cNvSpPr>
            <a:spLocks noGrp="1"/>
          </p:cNvSpPr>
          <p:nvPr>
            <p:ph type="title"/>
          </p:nvPr>
        </p:nvSpPr>
        <p:spPr>
          <a:xfrm>
            <a:off x="457200" y="229974"/>
            <a:ext cx="5194800" cy="850106"/>
          </a:xfrm>
        </p:spPr>
        <p:txBody>
          <a:bodyPr/>
          <a:lstStyle>
            <a:lvl1pPr>
              <a:defRPr/>
            </a:lvl1pPr>
          </a:lstStyle>
          <a:p>
            <a:r>
              <a:rPr lang="zh-TW" altLang="en-US"/>
              <a:t>按一下以編輯母片標題樣式</a:t>
            </a:r>
            <a:endParaRPr lang="zh-TW" altLang="en-US" dirty="0"/>
          </a:p>
        </p:txBody>
      </p:sp>
      <p:sp>
        <p:nvSpPr>
          <p:cNvPr id="10" name="內容版面配置區 9"/>
          <p:cNvSpPr>
            <a:spLocks noGrp="1"/>
          </p:cNvSpPr>
          <p:nvPr>
            <p:ph sz="quarter" idx="13"/>
          </p:nvPr>
        </p:nvSpPr>
        <p:spPr>
          <a:xfrm>
            <a:off x="457200" y="1124743"/>
            <a:ext cx="8229600" cy="5126941"/>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zh-TW" altLang="en-US" dirty="0"/>
          </a:p>
        </p:txBody>
      </p:sp>
      <p:sp>
        <p:nvSpPr>
          <p:cNvPr id="12" name="頁尾版面配置區 4">
            <a:extLst>
              <a:ext uri="{FF2B5EF4-FFF2-40B4-BE49-F238E27FC236}">
                <a16:creationId xmlns:a16="http://schemas.microsoft.com/office/drawing/2014/main" id="{9B06DF79-60D2-4510-A897-D02FE1B71CB3}"/>
              </a:ext>
            </a:extLst>
          </p:cNvPr>
          <p:cNvSpPr txBox="1">
            <a:spLocks/>
          </p:cNvSpPr>
          <p:nvPr/>
        </p:nvSpPr>
        <p:spPr>
          <a:xfrm>
            <a:off x="0" y="6314565"/>
            <a:ext cx="9144000" cy="548680"/>
          </a:xfrm>
          <a:prstGeom prst="rect">
            <a:avLst/>
          </a:prstGeom>
          <a:solidFill>
            <a:schemeClr val="accent3">
              <a:lumMod val="20000"/>
              <a:lumOff val="80000"/>
            </a:schemeClr>
          </a:solidFill>
        </p:spPr>
        <p:txBody>
          <a:bodyPr vert="horz" lIns="91440" tIns="45720" rIns="91440" bIns="45720" rtlCol="0" anchor="ctr"/>
          <a:lstStyle>
            <a:defPPr>
              <a:defRPr lang="zh-TW"/>
            </a:defPPr>
            <a:lvl1pPr marL="0" algn="ct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TW" altLang="en-US" dirty="0"/>
          </a:p>
        </p:txBody>
      </p:sp>
      <p:sp>
        <p:nvSpPr>
          <p:cNvPr id="8" name="頁尾版面配置區 4">
            <a:extLst>
              <a:ext uri="{FF2B5EF4-FFF2-40B4-BE49-F238E27FC236}">
                <a16:creationId xmlns:a16="http://schemas.microsoft.com/office/drawing/2014/main" id="{AEBE7A0E-2632-45DA-B965-25DB98E056B8}"/>
              </a:ext>
            </a:extLst>
          </p:cNvPr>
          <p:cNvSpPr>
            <a:spLocks noGrp="1"/>
          </p:cNvSpPr>
          <p:nvPr>
            <p:ph type="ftr" sz="quarter" idx="3"/>
          </p:nvPr>
        </p:nvSpPr>
        <p:spPr>
          <a:xfrm>
            <a:off x="1043608" y="6309320"/>
            <a:ext cx="7056784" cy="548680"/>
          </a:xfrm>
          <a:prstGeom prst="rect">
            <a:avLst/>
          </a:prstGeom>
        </p:spPr>
        <p:txBody>
          <a:bodyPr vert="horz" lIns="91440" tIns="45720" rIns="91440" bIns="45720" rtlCol="0" anchor="ctr"/>
          <a:lstStyle>
            <a:lvl1pPr algn="ctr">
              <a:defRPr sz="1100" b="1">
                <a:solidFill>
                  <a:srgbClr val="336600"/>
                </a:solidFill>
              </a:defRPr>
            </a:lvl1pPr>
          </a:lstStyle>
          <a:p>
            <a:r>
              <a:rPr lang="en-US" altLang="zh-TW" dirty="0"/>
              <a:t>Centrillion Confidential</a:t>
            </a:r>
          </a:p>
          <a:p>
            <a:r>
              <a:rPr lang="en-US" altLang="zh-TW" sz="1050" dirty="0"/>
              <a:t>All copyrights and IP belong to Centrillion. For reference only and may not be copied or distributed without written permission from Centrillion. Centrillion shall not be responsible for any party’s reliance on these materials.</a:t>
            </a:r>
            <a:endParaRPr lang="zh-TW" altLang="en-US" sz="1050" dirty="0"/>
          </a:p>
        </p:txBody>
      </p:sp>
      <p:sp>
        <p:nvSpPr>
          <p:cNvPr id="11" name="日期版面配置區 3">
            <a:extLst>
              <a:ext uri="{FF2B5EF4-FFF2-40B4-BE49-F238E27FC236}">
                <a16:creationId xmlns:a16="http://schemas.microsoft.com/office/drawing/2014/main" id="{F97F4362-DD26-41DB-91C9-B7F4CAFC7EC7}"/>
              </a:ext>
            </a:extLst>
          </p:cNvPr>
          <p:cNvSpPr>
            <a:spLocks noGrp="1"/>
          </p:cNvSpPr>
          <p:nvPr>
            <p:ph type="dt" sz="half" idx="2"/>
          </p:nvPr>
        </p:nvSpPr>
        <p:spPr>
          <a:xfrm>
            <a:off x="0" y="6580800"/>
            <a:ext cx="971600" cy="277200"/>
          </a:xfrm>
          <a:prstGeom prst="rect">
            <a:avLst/>
          </a:prstGeom>
        </p:spPr>
        <p:txBody>
          <a:bodyPr vert="horz" lIns="91440" tIns="45720" rIns="91440" bIns="45720" rtlCol="0" anchor="ctr"/>
          <a:lstStyle>
            <a:lvl1pPr algn="l">
              <a:defRPr sz="1200">
                <a:solidFill>
                  <a:srgbClr val="336600"/>
                </a:solidFill>
              </a:defRPr>
            </a:lvl1pPr>
          </a:lstStyle>
          <a:p>
            <a:fld id="{AE8C5876-40B1-41D2-B59C-CAFD7342C27E}" type="datetime1">
              <a:rPr lang="zh-TW" altLang="en-US" smtClean="0"/>
              <a:pPr/>
              <a:t>2024/1/27</a:t>
            </a:fld>
            <a:endParaRPr lang="zh-TW" altLang="en-US" dirty="0"/>
          </a:p>
        </p:txBody>
      </p:sp>
      <p:sp>
        <p:nvSpPr>
          <p:cNvPr id="16" name="投影片編號版面配置區 5">
            <a:extLst>
              <a:ext uri="{FF2B5EF4-FFF2-40B4-BE49-F238E27FC236}">
                <a16:creationId xmlns:a16="http://schemas.microsoft.com/office/drawing/2014/main" id="{51F51D95-0864-4DBE-86B8-75148D5C93BD}"/>
              </a:ext>
            </a:extLst>
          </p:cNvPr>
          <p:cNvSpPr>
            <a:spLocks noGrp="1"/>
          </p:cNvSpPr>
          <p:nvPr>
            <p:ph type="sldNum" sz="quarter" idx="4"/>
          </p:nvPr>
        </p:nvSpPr>
        <p:spPr>
          <a:xfrm>
            <a:off x="8686800" y="6580800"/>
            <a:ext cx="457200" cy="277200"/>
          </a:xfrm>
          <a:prstGeom prst="rect">
            <a:avLst/>
          </a:prstGeom>
        </p:spPr>
        <p:txBody>
          <a:bodyPr vert="horz" lIns="91440" tIns="45720" rIns="90000" bIns="45720" rtlCol="0" anchor="ctr"/>
          <a:lstStyle>
            <a:lvl1pPr algn="r">
              <a:defRPr sz="1200">
                <a:solidFill>
                  <a:srgbClr val="336600"/>
                </a:solidFill>
              </a:defRPr>
            </a:lvl1pPr>
          </a:lstStyle>
          <a:p>
            <a:fld id="{73DA0BB7-265A-403C-9275-D587AB510EDC}" type="slidenum">
              <a:rPr lang="zh-TW" altLang="en-US" smtClean="0"/>
              <a:pPr/>
              <a:t>‹#›</a:t>
            </a:fld>
            <a:endParaRPr lang="zh-TW" altLang="en-US" dirty="0"/>
          </a:p>
        </p:txBody>
      </p:sp>
    </p:spTree>
    <p:extLst>
      <p:ext uri="{BB962C8B-B14F-4D97-AF65-F5344CB8AC3E}">
        <p14:creationId xmlns:p14="http://schemas.microsoft.com/office/powerpoint/2010/main" val="2798709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wo columns">
    <p:spTree>
      <p:nvGrpSpPr>
        <p:cNvPr id="1" name=""/>
        <p:cNvGrpSpPr/>
        <p:nvPr/>
      </p:nvGrpSpPr>
      <p:grpSpPr>
        <a:xfrm>
          <a:off x="0" y="0"/>
          <a:ext cx="0" cy="0"/>
          <a:chOff x="0" y="0"/>
          <a:chExt cx="0" cy="0"/>
        </a:xfrm>
      </p:grpSpPr>
      <p:sp>
        <p:nvSpPr>
          <p:cNvPr id="2" name="標題 1"/>
          <p:cNvSpPr>
            <a:spLocks noGrp="1"/>
          </p:cNvSpPr>
          <p:nvPr>
            <p:ph type="title"/>
          </p:nvPr>
        </p:nvSpPr>
        <p:spPr>
          <a:xfrm>
            <a:off x="457200" y="229974"/>
            <a:ext cx="5194800" cy="850106"/>
          </a:xfrm>
        </p:spPr>
        <p:txBody>
          <a:bodyPr/>
          <a:lstStyle/>
          <a:p>
            <a:r>
              <a:rPr lang="zh-TW" altLang="en-US"/>
              <a:t>按一下以編輯母片標題樣式</a:t>
            </a:r>
            <a:endParaRPr lang="zh-TW" altLang="en-US" dirty="0"/>
          </a:p>
        </p:txBody>
      </p:sp>
      <p:sp>
        <p:nvSpPr>
          <p:cNvPr id="10" name="內容版面配置區 9"/>
          <p:cNvSpPr>
            <a:spLocks noGrp="1"/>
          </p:cNvSpPr>
          <p:nvPr>
            <p:ph sz="quarter" idx="13"/>
          </p:nvPr>
        </p:nvSpPr>
        <p:spPr>
          <a:xfrm>
            <a:off x="457200" y="1124743"/>
            <a:ext cx="4104000" cy="5126949"/>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zh-TW" altLang="en-US" dirty="0"/>
          </a:p>
        </p:txBody>
      </p:sp>
      <p:sp>
        <p:nvSpPr>
          <p:cNvPr id="7" name="內容版面配置區 9"/>
          <p:cNvSpPr>
            <a:spLocks noGrp="1"/>
          </p:cNvSpPr>
          <p:nvPr>
            <p:ph sz="quarter" idx="14"/>
          </p:nvPr>
        </p:nvSpPr>
        <p:spPr>
          <a:xfrm>
            <a:off x="4582800" y="1124744"/>
            <a:ext cx="4104000" cy="512694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zh-TW" altLang="en-US" dirty="0"/>
          </a:p>
        </p:txBody>
      </p:sp>
      <p:sp>
        <p:nvSpPr>
          <p:cNvPr id="13" name="頁尾版面配置區 4">
            <a:extLst>
              <a:ext uri="{FF2B5EF4-FFF2-40B4-BE49-F238E27FC236}">
                <a16:creationId xmlns:a16="http://schemas.microsoft.com/office/drawing/2014/main" id="{87283512-56C0-4588-8C91-3EE7F5E8660C}"/>
              </a:ext>
            </a:extLst>
          </p:cNvPr>
          <p:cNvSpPr txBox="1">
            <a:spLocks/>
          </p:cNvSpPr>
          <p:nvPr/>
        </p:nvSpPr>
        <p:spPr>
          <a:xfrm>
            <a:off x="0" y="6314565"/>
            <a:ext cx="9144000" cy="548680"/>
          </a:xfrm>
          <a:prstGeom prst="rect">
            <a:avLst/>
          </a:prstGeom>
          <a:solidFill>
            <a:schemeClr val="accent3">
              <a:lumMod val="20000"/>
              <a:lumOff val="80000"/>
            </a:schemeClr>
          </a:solidFill>
        </p:spPr>
        <p:txBody>
          <a:bodyPr vert="horz" lIns="91440" tIns="45720" rIns="91440" bIns="45720" rtlCol="0" anchor="ctr"/>
          <a:lstStyle>
            <a:defPPr>
              <a:defRPr lang="zh-TW"/>
            </a:defPPr>
            <a:lvl1pPr marL="0" algn="ct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TW" altLang="en-US" dirty="0"/>
          </a:p>
        </p:txBody>
      </p:sp>
      <p:sp>
        <p:nvSpPr>
          <p:cNvPr id="9" name="頁尾版面配置區 4">
            <a:extLst>
              <a:ext uri="{FF2B5EF4-FFF2-40B4-BE49-F238E27FC236}">
                <a16:creationId xmlns:a16="http://schemas.microsoft.com/office/drawing/2014/main" id="{F678655B-E7F8-448E-B6B1-FF6DF99DCCD6}"/>
              </a:ext>
            </a:extLst>
          </p:cNvPr>
          <p:cNvSpPr>
            <a:spLocks noGrp="1"/>
          </p:cNvSpPr>
          <p:nvPr>
            <p:ph type="ftr" sz="quarter" idx="3"/>
          </p:nvPr>
        </p:nvSpPr>
        <p:spPr>
          <a:xfrm>
            <a:off x="1043608" y="6309320"/>
            <a:ext cx="7056784" cy="548680"/>
          </a:xfrm>
          <a:prstGeom prst="rect">
            <a:avLst/>
          </a:prstGeom>
        </p:spPr>
        <p:txBody>
          <a:bodyPr vert="horz" lIns="91440" tIns="45720" rIns="91440" bIns="45720" rtlCol="0" anchor="ctr"/>
          <a:lstStyle>
            <a:lvl1pPr algn="ctr">
              <a:defRPr sz="1100" b="1">
                <a:solidFill>
                  <a:srgbClr val="336600"/>
                </a:solidFill>
              </a:defRPr>
            </a:lvl1pPr>
          </a:lstStyle>
          <a:p>
            <a:r>
              <a:rPr lang="en-US" altLang="zh-TW" dirty="0"/>
              <a:t>Centrillion Confidential</a:t>
            </a:r>
          </a:p>
          <a:p>
            <a:r>
              <a:rPr lang="en-US" altLang="zh-TW" sz="1050" dirty="0"/>
              <a:t>All copyrights and IP belong to Centrillion. For reference only and may not be copied or distributed without written permission from Centrillion. Centrillion shall not be responsible for any party’s reliance on these materials.</a:t>
            </a:r>
            <a:endParaRPr lang="zh-TW" altLang="en-US" sz="1050" dirty="0"/>
          </a:p>
        </p:txBody>
      </p:sp>
      <p:sp>
        <p:nvSpPr>
          <p:cNvPr id="11" name="日期版面配置區 3">
            <a:extLst>
              <a:ext uri="{FF2B5EF4-FFF2-40B4-BE49-F238E27FC236}">
                <a16:creationId xmlns:a16="http://schemas.microsoft.com/office/drawing/2014/main" id="{644C59DC-F596-4A8D-B060-A3A9FBE48568}"/>
              </a:ext>
            </a:extLst>
          </p:cNvPr>
          <p:cNvSpPr>
            <a:spLocks noGrp="1"/>
          </p:cNvSpPr>
          <p:nvPr>
            <p:ph type="dt" sz="half" idx="2"/>
          </p:nvPr>
        </p:nvSpPr>
        <p:spPr>
          <a:xfrm>
            <a:off x="0" y="6580800"/>
            <a:ext cx="971600" cy="277200"/>
          </a:xfrm>
          <a:prstGeom prst="rect">
            <a:avLst/>
          </a:prstGeom>
        </p:spPr>
        <p:txBody>
          <a:bodyPr vert="horz" lIns="91440" tIns="45720" rIns="91440" bIns="45720" rtlCol="0" anchor="ctr"/>
          <a:lstStyle>
            <a:lvl1pPr algn="l">
              <a:defRPr sz="1200">
                <a:solidFill>
                  <a:srgbClr val="336600"/>
                </a:solidFill>
              </a:defRPr>
            </a:lvl1pPr>
          </a:lstStyle>
          <a:p>
            <a:fld id="{AE8C5876-40B1-41D2-B59C-CAFD7342C27E}" type="datetime1">
              <a:rPr lang="zh-TW" altLang="en-US" smtClean="0"/>
              <a:pPr/>
              <a:t>2024/1/27</a:t>
            </a:fld>
            <a:endParaRPr lang="zh-TW" altLang="en-US" dirty="0"/>
          </a:p>
        </p:txBody>
      </p:sp>
      <p:sp>
        <p:nvSpPr>
          <p:cNvPr id="12" name="投影片編號版面配置區 5">
            <a:extLst>
              <a:ext uri="{FF2B5EF4-FFF2-40B4-BE49-F238E27FC236}">
                <a16:creationId xmlns:a16="http://schemas.microsoft.com/office/drawing/2014/main" id="{F3D44B13-6E3F-4048-BD4E-829224625DBD}"/>
              </a:ext>
            </a:extLst>
          </p:cNvPr>
          <p:cNvSpPr>
            <a:spLocks noGrp="1"/>
          </p:cNvSpPr>
          <p:nvPr>
            <p:ph type="sldNum" sz="quarter" idx="4"/>
          </p:nvPr>
        </p:nvSpPr>
        <p:spPr>
          <a:xfrm>
            <a:off x="8686800" y="6580800"/>
            <a:ext cx="457200" cy="277200"/>
          </a:xfrm>
          <a:prstGeom prst="rect">
            <a:avLst/>
          </a:prstGeom>
        </p:spPr>
        <p:txBody>
          <a:bodyPr vert="horz" lIns="91440" tIns="45720" rIns="90000" bIns="45720" rtlCol="0" anchor="ctr"/>
          <a:lstStyle>
            <a:lvl1pPr algn="r">
              <a:defRPr sz="1200">
                <a:solidFill>
                  <a:srgbClr val="336600"/>
                </a:solidFill>
              </a:defRPr>
            </a:lvl1pPr>
          </a:lstStyle>
          <a:p>
            <a:fld id="{73DA0BB7-265A-403C-9275-D587AB510EDC}" type="slidenum">
              <a:rPr lang="zh-TW" altLang="en-US" smtClean="0"/>
              <a:pPr/>
              <a:t>‹#›</a:t>
            </a:fld>
            <a:endParaRPr lang="zh-TW" altLang="en-US" dirty="0"/>
          </a:p>
        </p:txBody>
      </p:sp>
    </p:spTree>
    <p:extLst>
      <p:ext uri="{BB962C8B-B14F-4D97-AF65-F5344CB8AC3E}">
        <p14:creationId xmlns:p14="http://schemas.microsoft.com/office/powerpoint/2010/main" val="24986423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空白">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7" name="頁尾版面配置區 4">
            <a:extLst>
              <a:ext uri="{FF2B5EF4-FFF2-40B4-BE49-F238E27FC236}">
                <a16:creationId xmlns:a16="http://schemas.microsoft.com/office/drawing/2014/main" id="{1C5D95F0-6A66-4684-BF91-02657222B15B}"/>
              </a:ext>
            </a:extLst>
          </p:cNvPr>
          <p:cNvSpPr txBox="1">
            <a:spLocks/>
          </p:cNvSpPr>
          <p:nvPr/>
        </p:nvSpPr>
        <p:spPr>
          <a:xfrm>
            <a:off x="0" y="6314565"/>
            <a:ext cx="9144000" cy="548680"/>
          </a:xfrm>
          <a:prstGeom prst="rect">
            <a:avLst/>
          </a:prstGeom>
          <a:solidFill>
            <a:schemeClr val="accent3">
              <a:lumMod val="20000"/>
              <a:lumOff val="80000"/>
            </a:schemeClr>
          </a:solidFill>
        </p:spPr>
        <p:txBody>
          <a:bodyPr vert="horz" lIns="91440" tIns="45720" rIns="91440" bIns="45720" rtlCol="0" anchor="ctr"/>
          <a:lstStyle>
            <a:defPPr>
              <a:defRPr lang="zh-TW"/>
            </a:defPPr>
            <a:lvl1pPr marL="0" algn="ct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TW" altLang="en-US" dirty="0"/>
          </a:p>
        </p:txBody>
      </p:sp>
      <p:sp>
        <p:nvSpPr>
          <p:cNvPr id="8" name="頁尾版面配置區 4">
            <a:extLst>
              <a:ext uri="{FF2B5EF4-FFF2-40B4-BE49-F238E27FC236}">
                <a16:creationId xmlns:a16="http://schemas.microsoft.com/office/drawing/2014/main" id="{84D96AE8-A7C2-40AE-9181-B1ACFC224413}"/>
              </a:ext>
            </a:extLst>
          </p:cNvPr>
          <p:cNvSpPr>
            <a:spLocks noGrp="1"/>
          </p:cNvSpPr>
          <p:nvPr>
            <p:ph type="ftr" sz="quarter" idx="3"/>
          </p:nvPr>
        </p:nvSpPr>
        <p:spPr>
          <a:xfrm>
            <a:off x="1043608" y="6309320"/>
            <a:ext cx="7056784" cy="548680"/>
          </a:xfrm>
          <a:prstGeom prst="rect">
            <a:avLst/>
          </a:prstGeom>
        </p:spPr>
        <p:txBody>
          <a:bodyPr vert="horz" lIns="91440" tIns="45720" rIns="91440" bIns="45720" rtlCol="0" anchor="ctr"/>
          <a:lstStyle>
            <a:lvl1pPr algn="ctr">
              <a:defRPr sz="1100" b="1">
                <a:solidFill>
                  <a:srgbClr val="336600"/>
                </a:solidFill>
              </a:defRPr>
            </a:lvl1pPr>
          </a:lstStyle>
          <a:p>
            <a:r>
              <a:rPr lang="en-US" altLang="zh-TW" dirty="0"/>
              <a:t>Centrillion Confidential</a:t>
            </a:r>
          </a:p>
          <a:p>
            <a:r>
              <a:rPr lang="en-US" altLang="zh-TW" sz="1050" dirty="0"/>
              <a:t>All copyrights and IP belong to Centrillion. For reference only and may not be copied or distributed without written permission from Centrillion. Centrillion shall not be responsible for any party’s reliance on these materials.</a:t>
            </a:r>
            <a:endParaRPr lang="zh-TW" altLang="en-US" sz="1050" dirty="0"/>
          </a:p>
        </p:txBody>
      </p:sp>
      <p:sp>
        <p:nvSpPr>
          <p:cNvPr id="9" name="日期版面配置區 3">
            <a:extLst>
              <a:ext uri="{FF2B5EF4-FFF2-40B4-BE49-F238E27FC236}">
                <a16:creationId xmlns:a16="http://schemas.microsoft.com/office/drawing/2014/main" id="{6FE69032-8857-41F5-B756-4352BC5D8D9C}"/>
              </a:ext>
            </a:extLst>
          </p:cNvPr>
          <p:cNvSpPr>
            <a:spLocks noGrp="1"/>
          </p:cNvSpPr>
          <p:nvPr>
            <p:ph type="dt" sz="half" idx="2"/>
          </p:nvPr>
        </p:nvSpPr>
        <p:spPr>
          <a:xfrm>
            <a:off x="0" y="6580800"/>
            <a:ext cx="971600" cy="277200"/>
          </a:xfrm>
          <a:prstGeom prst="rect">
            <a:avLst/>
          </a:prstGeom>
        </p:spPr>
        <p:txBody>
          <a:bodyPr vert="horz" lIns="91440" tIns="45720" rIns="91440" bIns="45720" rtlCol="0" anchor="ctr"/>
          <a:lstStyle>
            <a:lvl1pPr algn="l">
              <a:defRPr sz="1200">
                <a:solidFill>
                  <a:srgbClr val="336600"/>
                </a:solidFill>
              </a:defRPr>
            </a:lvl1pPr>
          </a:lstStyle>
          <a:p>
            <a:fld id="{AE8C5876-40B1-41D2-B59C-CAFD7342C27E}" type="datetime1">
              <a:rPr lang="zh-TW" altLang="en-US" smtClean="0"/>
              <a:pPr/>
              <a:t>2024/1/27</a:t>
            </a:fld>
            <a:endParaRPr lang="zh-TW" altLang="en-US" dirty="0"/>
          </a:p>
        </p:txBody>
      </p:sp>
      <p:sp>
        <p:nvSpPr>
          <p:cNvPr id="10" name="投影片編號版面配置區 5">
            <a:extLst>
              <a:ext uri="{FF2B5EF4-FFF2-40B4-BE49-F238E27FC236}">
                <a16:creationId xmlns:a16="http://schemas.microsoft.com/office/drawing/2014/main" id="{44A80002-E3B6-4891-9C29-80554C5CA453}"/>
              </a:ext>
            </a:extLst>
          </p:cNvPr>
          <p:cNvSpPr>
            <a:spLocks noGrp="1"/>
          </p:cNvSpPr>
          <p:nvPr>
            <p:ph type="sldNum" sz="quarter" idx="4"/>
          </p:nvPr>
        </p:nvSpPr>
        <p:spPr>
          <a:xfrm>
            <a:off x="8686800" y="6580800"/>
            <a:ext cx="457200" cy="277200"/>
          </a:xfrm>
          <a:prstGeom prst="rect">
            <a:avLst/>
          </a:prstGeom>
        </p:spPr>
        <p:txBody>
          <a:bodyPr vert="horz" lIns="91440" tIns="45720" rIns="90000" bIns="45720" rtlCol="0" anchor="ctr"/>
          <a:lstStyle>
            <a:lvl1pPr algn="r">
              <a:defRPr sz="1200">
                <a:solidFill>
                  <a:srgbClr val="336600"/>
                </a:solidFill>
              </a:defRPr>
            </a:lvl1pPr>
          </a:lstStyle>
          <a:p>
            <a:fld id="{73DA0BB7-265A-403C-9275-D587AB510EDC}" type="slidenum">
              <a:rPr lang="zh-TW" altLang="en-US" smtClean="0"/>
              <a:pPr/>
              <a:t>‹#›</a:t>
            </a:fld>
            <a:endParaRPr lang="zh-TW" altLang="en-US" dirty="0"/>
          </a:p>
        </p:txBody>
      </p:sp>
    </p:spTree>
    <p:extLst>
      <p:ext uri="{BB962C8B-B14F-4D97-AF65-F5344CB8AC3E}">
        <p14:creationId xmlns:p14="http://schemas.microsoft.com/office/powerpoint/2010/main" val="3666681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section">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7833FE29-CAE6-4831-A1CC-90E41F426768}"/>
              </a:ext>
            </a:extLst>
          </p:cNvPr>
          <p:cNvSpPr/>
          <p:nvPr/>
        </p:nvSpPr>
        <p:spPr>
          <a:xfrm>
            <a:off x="0" y="0"/>
            <a:ext cx="9144000" cy="126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標題 1"/>
          <p:cNvSpPr>
            <a:spLocks noGrp="1"/>
          </p:cNvSpPr>
          <p:nvPr>
            <p:ph type="title"/>
          </p:nvPr>
        </p:nvSpPr>
        <p:spPr>
          <a:xfrm>
            <a:off x="457200" y="0"/>
            <a:ext cx="8229600" cy="6858000"/>
          </a:xfrm>
        </p:spPr>
        <p:txBody>
          <a:bodyPr>
            <a:normAutofit/>
          </a:bodyPr>
          <a:lstStyle>
            <a:lvl1pPr algn="ctr">
              <a:defRPr sz="2800" b="1"/>
            </a:lvl1pPr>
          </a:lstStyle>
          <a:p>
            <a:r>
              <a:rPr lang="zh-TW" altLang="en-US"/>
              <a:t>按一下以編輯母片標題樣式</a:t>
            </a:r>
            <a:endParaRPr lang="zh-TW" altLang="en-US" dirty="0"/>
          </a:p>
        </p:txBody>
      </p:sp>
      <p:sp>
        <p:nvSpPr>
          <p:cNvPr id="4" name="頁尾版面配置區 4">
            <a:extLst>
              <a:ext uri="{FF2B5EF4-FFF2-40B4-BE49-F238E27FC236}">
                <a16:creationId xmlns:a16="http://schemas.microsoft.com/office/drawing/2014/main" id="{6A729422-D7A6-430F-9F40-FA0064AD6C0E}"/>
              </a:ext>
            </a:extLst>
          </p:cNvPr>
          <p:cNvSpPr>
            <a:spLocks noGrp="1"/>
          </p:cNvSpPr>
          <p:nvPr>
            <p:ph type="ftr" sz="quarter" idx="3"/>
          </p:nvPr>
        </p:nvSpPr>
        <p:spPr>
          <a:xfrm>
            <a:off x="1043608" y="6309320"/>
            <a:ext cx="7056784" cy="548680"/>
          </a:xfrm>
          <a:prstGeom prst="rect">
            <a:avLst/>
          </a:prstGeom>
        </p:spPr>
        <p:txBody>
          <a:bodyPr vert="horz" lIns="91440" tIns="45720" rIns="91440" bIns="45720" rtlCol="0" anchor="ctr"/>
          <a:lstStyle>
            <a:lvl1pPr algn="ctr">
              <a:defRPr sz="1100" b="1">
                <a:solidFill>
                  <a:srgbClr val="336600"/>
                </a:solidFill>
              </a:defRPr>
            </a:lvl1pPr>
          </a:lstStyle>
          <a:p>
            <a:r>
              <a:rPr lang="en-US" altLang="zh-TW" dirty="0"/>
              <a:t>Centrillion Confidential</a:t>
            </a:r>
          </a:p>
          <a:p>
            <a:r>
              <a:rPr lang="en-US" altLang="zh-TW" sz="1050" dirty="0"/>
              <a:t>All copyrights and IP belong to Centrillion. For reference only and may not be copied or distributed without written permission from Centrillion. Centrillion shall not be responsible for any party’s reliance on these materials.</a:t>
            </a:r>
            <a:endParaRPr lang="zh-TW" altLang="en-US" sz="1050" dirty="0"/>
          </a:p>
        </p:txBody>
      </p:sp>
    </p:spTree>
    <p:extLst>
      <p:ext uri="{BB962C8B-B14F-4D97-AF65-F5344CB8AC3E}">
        <p14:creationId xmlns:p14="http://schemas.microsoft.com/office/powerpoint/2010/main" val="398041018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tif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頁尾版面配置區 4">
            <a:extLst>
              <a:ext uri="{FF2B5EF4-FFF2-40B4-BE49-F238E27FC236}">
                <a16:creationId xmlns:a16="http://schemas.microsoft.com/office/drawing/2014/main" id="{F852660B-5776-4457-897C-22F48580809B}"/>
              </a:ext>
            </a:extLst>
          </p:cNvPr>
          <p:cNvSpPr txBox="1">
            <a:spLocks/>
          </p:cNvSpPr>
          <p:nvPr/>
        </p:nvSpPr>
        <p:spPr>
          <a:xfrm>
            <a:off x="0" y="6314565"/>
            <a:ext cx="9144000" cy="548680"/>
          </a:xfrm>
          <a:prstGeom prst="rect">
            <a:avLst/>
          </a:prstGeom>
          <a:solidFill>
            <a:schemeClr val="accent3">
              <a:lumMod val="20000"/>
              <a:lumOff val="80000"/>
            </a:schemeClr>
          </a:solidFill>
        </p:spPr>
        <p:txBody>
          <a:bodyPr vert="horz" lIns="91440" tIns="45720" rIns="91440" bIns="45720" rtlCol="0" anchor="ctr"/>
          <a:lstStyle>
            <a:defPPr>
              <a:defRPr lang="zh-TW"/>
            </a:defPPr>
            <a:lvl1pPr marL="0" algn="ctr" defTabSz="914400" rtl="0" eaLnBrk="1" latinLnBrk="0" hangingPunct="1">
              <a:defRPr sz="12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TW" altLang="en-US" dirty="0"/>
          </a:p>
        </p:txBody>
      </p:sp>
      <p:sp>
        <p:nvSpPr>
          <p:cNvPr id="2" name="標題版面配置區 1"/>
          <p:cNvSpPr>
            <a:spLocks noGrp="1"/>
          </p:cNvSpPr>
          <p:nvPr>
            <p:ph type="title"/>
          </p:nvPr>
        </p:nvSpPr>
        <p:spPr>
          <a:xfrm>
            <a:off x="457200" y="229974"/>
            <a:ext cx="5194920" cy="850106"/>
          </a:xfrm>
          <a:prstGeom prst="rect">
            <a:avLst/>
          </a:prstGeom>
        </p:spPr>
        <p:txBody>
          <a:bodyPr vert="horz" lIns="91440" tIns="45720" rIns="91440" bIns="45720" rtlCol="0" anchor="ctr">
            <a:normAutofit/>
          </a:bodyPr>
          <a:lstStyle/>
          <a:p>
            <a:r>
              <a:rPr lang="zh-TW" altLang="en-US" dirty="0"/>
              <a:t>按一下以編輯母片標題樣式</a:t>
            </a:r>
          </a:p>
        </p:txBody>
      </p:sp>
      <p:sp>
        <p:nvSpPr>
          <p:cNvPr id="3" name="文字版面配置區 2"/>
          <p:cNvSpPr>
            <a:spLocks noGrp="1"/>
          </p:cNvSpPr>
          <p:nvPr>
            <p:ph type="body" idx="1"/>
          </p:nvPr>
        </p:nvSpPr>
        <p:spPr>
          <a:xfrm>
            <a:off x="457200" y="1124743"/>
            <a:ext cx="8229600" cy="5126979"/>
          </a:xfrm>
          <a:prstGeom prst="rect">
            <a:avLst/>
          </a:prstGeom>
        </p:spPr>
        <p:txBody>
          <a:bodyPr vert="horz" lIns="91440" tIns="45720" rIns="91440" bIns="45720" rtlCol="0" anchor="ctr">
            <a:normAutofit/>
          </a:bodyPr>
          <a:lstStyle/>
          <a:p>
            <a:pPr lvl="0"/>
            <a:r>
              <a:rPr lang="en-US" altLang="zh-TW" dirty="0"/>
              <a:t>ABC</a:t>
            </a:r>
            <a:endParaRPr lang="zh-TW" altLang="en-US" dirty="0"/>
          </a:p>
          <a:p>
            <a:pPr lvl="1"/>
            <a:r>
              <a:rPr lang="en-US" altLang="zh-TW" dirty="0"/>
              <a:t>ABC</a:t>
            </a:r>
            <a:endParaRPr lang="zh-TW" altLang="en-US" dirty="0"/>
          </a:p>
          <a:p>
            <a:pPr lvl="2"/>
            <a:r>
              <a:rPr lang="en-US" altLang="zh-TW" dirty="0"/>
              <a:t>ABC</a:t>
            </a:r>
            <a:endParaRPr lang="zh-TW" altLang="en-US" dirty="0"/>
          </a:p>
          <a:p>
            <a:pPr lvl="3"/>
            <a:r>
              <a:rPr lang="en-US" altLang="zh-TW" dirty="0"/>
              <a:t>ABC</a:t>
            </a:r>
            <a:endParaRPr lang="zh-TW" altLang="en-US" dirty="0"/>
          </a:p>
          <a:p>
            <a:pPr lvl="4"/>
            <a:r>
              <a:rPr lang="en-US" altLang="zh-TW" dirty="0"/>
              <a:t>ABC</a:t>
            </a:r>
            <a:endParaRPr lang="zh-TW" altLang="en-US" dirty="0"/>
          </a:p>
        </p:txBody>
      </p:sp>
      <p:sp>
        <p:nvSpPr>
          <p:cNvPr id="4" name="日期版面配置區 3"/>
          <p:cNvSpPr>
            <a:spLocks noGrp="1"/>
          </p:cNvSpPr>
          <p:nvPr>
            <p:ph type="dt" sz="half" idx="2"/>
          </p:nvPr>
        </p:nvSpPr>
        <p:spPr>
          <a:xfrm>
            <a:off x="0" y="6580800"/>
            <a:ext cx="971600" cy="277200"/>
          </a:xfrm>
          <a:prstGeom prst="rect">
            <a:avLst/>
          </a:prstGeom>
        </p:spPr>
        <p:txBody>
          <a:bodyPr vert="horz" lIns="91440" tIns="45720" rIns="91440" bIns="45720" rtlCol="0" anchor="ctr"/>
          <a:lstStyle>
            <a:lvl1pPr algn="l">
              <a:defRPr sz="1200">
                <a:solidFill>
                  <a:srgbClr val="336600"/>
                </a:solidFill>
              </a:defRPr>
            </a:lvl1pPr>
          </a:lstStyle>
          <a:p>
            <a:fld id="{AE8C5876-40B1-41D2-B59C-CAFD7342C27E}" type="datetime1">
              <a:rPr lang="zh-TW" altLang="en-US" smtClean="0"/>
              <a:pPr/>
              <a:t>2024/1/27</a:t>
            </a:fld>
            <a:endParaRPr lang="zh-TW" altLang="en-US" dirty="0"/>
          </a:p>
        </p:txBody>
      </p:sp>
      <p:sp>
        <p:nvSpPr>
          <p:cNvPr id="5" name="頁尾版面配置區 4"/>
          <p:cNvSpPr>
            <a:spLocks noGrp="1"/>
          </p:cNvSpPr>
          <p:nvPr>
            <p:ph type="ftr" sz="quarter" idx="3"/>
          </p:nvPr>
        </p:nvSpPr>
        <p:spPr>
          <a:xfrm>
            <a:off x="1043608" y="6309320"/>
            <a:ext cx="7056784" cy="548680"/>
          </a:xfrm>
          <a:prstGeom prst="rect">
            <a:avLst/>
          </a:prstGeom>
        </p:spPr>
        <p:txBody>
          <a:bodyPr vert="horz" lIns="91440" tIns="45720" rIns="91440" bIns="45720" rtlCol="0" anchor="ctr"/>
          <a:lstStyle>
            <a:lvl1pPr algn="ctr">
              <a:defRPr sz="1100" b="1">
                <a:solidFill>
                  <a:srgbClr val="336600"/>
                </a:solidFill>
              </a:defRPr>
            </a:lvl1pPr>
          </a:lstStyle>
          <a:p>
            <a:r>
              <a:rPr lang="en-US" altLang="zh-TW" dirty="0"/>
              <a:t>Centrillion Confidential</a:t>
            </a:r>
          </a:p>
          <a:p>
            <a:r>
              <a:rPr lang="en-US" altLang="zh-TW" sz="1050" dirty="0"/>
              <a:t>All copyrights and IP belong to Centrillion. For reference only and may not be copied or distributed without written permission from Centrillion. Centrillion shall not be responsible for any party’s reliance on these materials.</a:t>
            </a:r>
            <a:endParaRPr lang="zh-TW" altLang="en-US" sz="1050" dirty="0"/>
          </a:p>
        </p:txBody>
      </p:sp>
      <p:sp>
        <p:nvSpPr>
          <p:cNvPr id="6" name="投影片編號版面配置區 5"/>
          <p:cNvSpPr>
            <a:spLocks noGrp="1"/>
          </p:cNvSpPr>
          <p:nvPr>
            <p:ph type="sldNum" sz="quarter" idx="4"/>
          </p:nvPr>
        </p:nvSpPr>
        <p:spPr>
          <a:xfrm>
            <a:off x="8686800" y="6580800"/>
            <a:ext cx="457200" cy="277200"/>
          </a:xfrm>
          <a:prstGeom prst="rect">
            <a:avLst/>
          </a:prstGeom>
        </p:spPr>
        <p:txBody>
          <a:bodyPr vert="horz" lIns="91440" tIns="45720" rIns="90000" bIns="45720" rtlCol="0" anchor="ctr"/>
          <a:lstStyle>
            <a:lvl1pPr algn="r">
              <a:defRPr sz="1200">
                <a:solidFill>
                  <a:srgbClr val="336600"/>
                </a:solidFill>
              </a:defRPr>
            </a:lvl1pPr>
          </a:lstStyle>
          <a:p>
            <a:fld id="{73DA0BB7-265A-403C-9275-D587AB510EDC}" type="slidenum">
              <a:rPr lang="zh-TW" altLang="en-US" smtClean="0"/>
              <a:pPr/>
              <a:t>‹#›</a:t>
            </a:fld>
            <a:endParaRPr lang="zh-TW" altLang="en-US" dirty="0"/>
          </a:p>
        </p:txBody>
      </p:sp>
      <p:pic>
        <p:nvPicPr>
          <p:cNvPr id="10" name="圖片 9">
            <a:extLst>
              <a:ext uri="{FF2B5EF4-FFF2-40B4-BE49-F238E27FC236}">
                <a16:creationId xmlns:a16="http://schemas.microsoft.com/office/drawing/2014/main" id="{47C708AB-5D55-4057-B90D-C6A1145D6B6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868144" y="294895"/>
            <a:ext cx="2901262" cy="626304"/>
          </a:xfrm>
          <a:prstGeom prst="rect">
            <a:avLst/>
          </a:prstGeom>
        </p:spPr>
      </p:pic>
      <p:sp>
        <p:nvSpPr>
          <p:cNvPr id="15" name="矩形 14">
            <a:extLst>
              <a:ext uri="{FF2B5EF4-FFF2-40B4-BE49-F238E27FC236}">
                <a16:creationId xmlns:a16="http://schemas.microsoft.com/office/drawing/2014/main" id="{9FD66C9F-0895-400E-BFED-27AA177BF9FA}"/>
              </a:ext>
            </a:extLst>
          </p:cNvPr>
          <p:cNvSpPr/>
          <p:nvPr/>
        </p:nvSpPr>
        <p:spPr>
          <a:xfrm>
            <a:off x="0" y="1102412"/>
            <a:ext cx="9144000" cy="57598"/>
          </a:xfrm>
          <a:prstGeom prst="rect">
            <a:avLst/>
          </a:prstGeom>
          <a:solidFill>
            <a:srgbClr val="1187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6" name="矩形 15">
            <a:extLst>
              <a:ext uri="{FF2B5EF4-FFF2-40B4-BE49-F238E27FC236}">
                <a16:creationId xmlns:a16="http://schemas.microsoft.com/office/drawing/2014/main" id="{3FC8AF83-B570-4F31-A1B8-84B10EDADFC6}"/>
              </a:ext>
            </a:extLst>
          </p:cNvPr>
          <p:cNvSpPr/>
          <p:nvPr/>
        </p:nvSpPr>
        <p:spPr>
          <a:xfrm>
            <a:off x="0" y="1044814"/>
            <a:ext cx="9144000" cy="57598"/>
          </a:xfrm>
          <a:prstGeom prst="rect">
            <a:avLst/>
          </a:prstGeom>
          <a:solidFill>
            <a:srgbClr val="97B9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cSld>
  <p:clrMap bg1="lt1" tx1="dk1" bg2="lt2" tx2="dk2" accent1="accent1" accent2="accent2" accent3="accent3" accent4="accent4" accent5="accent5" accent6="accent6" hlink="hlink" folHlink="folHlink"/>
  <p:sldLayoutIdLst>
    <p:sldLayoutId id="2147483660" r:id="rId1"/>
    <p:sldLayoutId id="2147483659" r:id="rId2"/>
    <p:sldLayoutId id="2147483662" r:id="rId3"/>
    <p:sldLayoutId id="2147483658" r:id="rId4"/>
    <p:sldLayoutId id="2147483657" r:id="rId5"/>
  </p:sldLayoutIdLst>
  <p:hf hdr="0"/>
  <p:txStyles>
    <p:titleStyle>
      <a:lvl1pPr algn="l" defTabSz="914400" rtl="0" eaLnBrk="1" latinLnBrk="0" hangingPunct="1">
        <a:spcBef>
          <a:spcPct val="0"/>
        </a:spcBef>
        <a:buNone/>
        <a:defRPr sz="2400" kern="1200">
          <a:solidFill>
            <a:schemeClr val="tx1"/>
          </a:solidFill>
          <a:latin typeface="+mj-lt"/>
          <a:ea typeface="+mj-ea"/>
          <a:cs typeface="+mj-cs"/>
        </a:defRPr>
      </a:lvl1pPr>
    </p:titleStyle>
    <p:bodyStyle>
      <a:lvl1pPr marL="360000" indent="-360000" algn="l" defTabSz="914400" rtl="0" eaLnBrk="1" latinLnBrk="0" hangingPunct="1">
        <a:spcBef>
          <a:spcPct val="20000"/>
        </a:spcBef>
        <a:buClr>
          <a:schemeClr val="tx1"/>
        </a:buClr>
        <a:buFont typeface="Calibri" pitchFamily="34" charset="0"/>
        <a:buChar char="●"/>
        <a:defRPr sz="2000" kern="1200">
          <a:solidFill>
            <a:schemeClr val="tx1"/>
          </a:solidFill>
          <a:latin typeface="+mn-lt"/>
          <a:ea typeface="+mn-ea"/>
          <a:cs typeface="+mn-cs"/>
        </a:defRPr>
      </a:lvl1pPr>
      <a:lvl2pPr marL="720000" indent="-360000" algn="l" defTabSz="914400" rtl="0" eaLnBrk="1" latinLnBrk="0" hangingPunct="1">
        <a:spcBef>
          <a:spcPct val="20000"/>
        </a:spcBef>
        <a:buClr>
          <a:schemeClr val="tx1"/>
        </a:buClr>
        <a:buFont typeface="Calibri" pitchFamily="34" charset="0"/>
        <a:buChar char="○"/>
        <a:defRPr sz="2000" kern="1200">
          <a:solidFill>
            <a:schemeClr val="tx1"/>
          </a:solidFill>
          <a:latin typeface="+mn-lt"/>
          <a:ea typeface="+mn-ea"/>
          <a:cs typeface="+mn-cs"/>
        </a:defRPr>
      </a:lvl2pPr>
      <a:lvl3pPr marL="1080000" indent="-360000" algn="l" defTabSz="914400" rtl="0" eaLnBrk="1" latinLnBrk="0" hangingPunct="1">
        <a:spcBef>
          <a:spcPct val="20000"/>
        </a:spcBef>
        <a:buClr>
          <a:schemeClr val="tx1"/>
        </a:buClr>
        <a:buFont typeface="Arial" pitchFamily="34" charset="0"/>
        <a:buChar char="–"/>
        <a:defRPr sz="2000" kern="1200">
          <a:solidFill>
            <a:schemeClr val="tx1"/>
          </a:solidFill>
          <a:latin typeface="+mn-lt"/>
          <a:ea typeface="+mn-ea"/>
          <a:cs typeface="+mn-cs"/>
        </a:defRPr>
      </a:lvl3pPr>
      <a:lvl4pPr marL="1440000" indent="-360000" algn="l" defTabSz="914400" rtl="0" eaLnBrk="1" latinLnBrk="0" hangingPunct="1">
        <a:spcBef>
          <a:spcPct val="20000"/>
        </a:spcBef>
        <a:buClr>
          <a:schemeClr val="tx1"/>
        </a:buClr>
        <a:buFont typeface="Arial" pitchFamily="34" charset="0"/>
        <a:buChar char="‒"/>
        <a:defRPr sz="2000" kern="1200">
          <a:solidFill>
            <a:schemeClr val="tx1"/>
          </a:solidFill>
          <a:latin typeface="+mn-lt"/>
          <a:ea typeface="+mn-ea"/>
          <a:cs typeface="+mn-cs"/>
        </a:defRPr>
      </a:lvl4pPr>
      <a:lvl5pPr marL="1800000" indent="-360000" algn="l" defTabSz="914400" rtl="0" eaLnBrk="1" latinLnBrk="0" hangingPunct="1">
        <a:spcBef>
          <a:spcPct val="20000"/>
        </a:spcBef>
        <a:buClr>
          <a:schemeClr val="tx1"/>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github.com/jeff665547/SkillShare-MOFA/raw/master/MOFA.pdf" TargetMode="Externa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github.com/jeff665547/SkillShare-UMAP-and-t-SNE/raw/master/From%20t-SNE%20to%20UMAP.pdf" TargetMode="Externa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jeff665547/SkillShare-SCVIS/raw/master/SCVIS%20A%20VAE-based%20approach.pdf" TargetMode="External"/><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en-US" altLang="zh-TW" dirty="0"/>
              <a:t>Reference (3)</a:t>
            </a:r>
            <a:br>
              <a:rPr lang="en-US" altLang="zh-TW" dirty="0"/>
            </a:br>
            <a:r>
              <a:rPr lang="en-US" altLang="zh-TW" dirty="0"/>
              <a:t>Speech Materials</a:t>
            </a:r>
            <a:endParaRPr lang="zh-TW" altLang="en-US" dirty="0"/>
          </a:p>
        </p:txBody>
      </p:sp>
      <p:sp>
        <p:nvSpPr>
          <p:cNvPr id="3" name="副標題 2"/>
          <p:cNvSpPr>
            <a:spLocks noGrp="1"/>
          </p:cNvSpPr>
          <p:nvPr>
            <p:ph type="subTitle" idx="1"/>
          </p:nvPr>
        </p:nvSpPr>
        <p:spPr/>
        <p:txBody>
          <a:bodyPr/>
          <a:lstStyle/>
          <a:p>
            <a:r>
              <a:rPr lang="en-US" altLang="zh-TW" dirty="0"/>
              <a:t>Jeff (CHI-HSUAN HO)</a:t>
            </a:r>
            <a:endParaRPr lang="zh-TW" altLang="en-US" dirty="0"/>
          </a:p>
        </p:txBody>
      </p:sp>
      <p:sp>
        <p:nvSpPr>
          <p:cNvPr id="4" name="標題 1">
            <a:extLst>
              <a:ext uri="{FF2B5EF4-FFF2-40B4-BE49-F238E27FC236}">
                <a16:creationId xmlns:a16="http://schemas.microsoft.com/office/drawing/2014/main" id="{ADE5FE38-F59B-B744-A5BF-BE669F251708}"/>
              </a:ext>
            </a:extLst>
          </p:cNvPr>
          <p:cNvSpPr txBox="1">
            <a:spLocks/>
          </p:cNvSpPr>
          <p:nvPr/>
        </p:nvSpPr>
        <p:spPr>
          <a:xfrm>
            <a:off x="522514" y="6032670"/>
            <a:ext cx="8098972" cy="302821"/>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2800" b="1" kern="1200">
                <a:solidFill>
                  <a:schemeClr val="tx1"/>
                </a:solidFill>
                <a:latin typeface="+mj-lt"/>
                <a:ea typeface="+mj-ea"/>
                <a:cs typeface="+mj-cs"/>
              </a:defRPr>
            </a:lvl1pPr>
          </a:lstStyle>
          <a:p>
            <a:r>
              <a:rPr lang="en-US" altLang="zh-TW" sz="1200" dirty="0">
                <a:solidFill>
                  <a:srgbClr val="FF0000"/>
                </a:solidFill>
              </a:rPr>
              <a:t>The subsequent slides only showcase a few parts of the work materials and results.</a:t>
            </a:r>
            <a:endParaRPr lang="zh-TW" altLang="en-US" sz="1200" dirty="0">
              <a:solidFill>
                <a:srgbClr val="FF0000"/>
              </a:solidFill>
            </a:endParaRPr>
          </a:p>
        </p:txBody>
      </p:sp>
    </p:spTree>
    <p:extLst>
      <p:ext uri="{BB962C8B-B14F-4D97-AF65-F5344CB8AC3E}">
        <p14:creationId xmlns:p14="http://schemas.microsoft.com/office/powerpoint/2010/main" val="2531297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522514" y="2130425"/>
            <a:ext cx="8098972" cy="1470025"/>
          </a:xfrm>
        </p:spPr>
        <p:txBody>
          <a:bodyPr/>
          <a:lstStyle/>
          <a:p>
            <a:r>
              <a:rPr lang="en-US" altLang="zh-TW" dirty="0"/>
              <a:t>The following slides only demonstrate few parts of materials and results.</a:t>
            </a:r>
            <a:endParaRPr lang="zh-TW" altLang="en-US" dirty="0"/>
          </a:p>
        </p:txBody>
      </p:sp>
      <p:sp>
        <p:nvSpPr>
          <p:cNvPr id="3" name="副標題 2"/>
          <p:cNvSpPr>
            <a:spLocks noGrp="1"/>
          </p:cNvSpPr>
          <p:nvPr>
            <p:ph type="subTitle" idx="1"/>
          </p:nvPr>
        </p:nvSpPr>
        <p:spPr/>
        <p:txBody>
          <a:bodyPr/>
          <a:lstStyle/>
          <a:p>
            <a:r>
              <a:rPr lang="en-US" altLang="zh-TW" dirty="0"/>
              <a:t>Jeff (CHI-HSUAN HO)</a:t>
            </a:r>
            <a:endParaRPr lang="zh-TW" altLang="en-US" dirty="0"/>
          </a:p>
        </p:txBody>
      </p:sp>
    </p:spTree>
    <p:extLst>
      <p:ext uri="{BB962C8B-B14F-4D97-AF65-F5344CB8AC3E}">
        <p14:creationId xmlns:p14="http://schemas.microsoft.com/office/powerpoint/2010/main" val="2767785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685800" y="2130425"/>
            <a:ext cx="7258792" cy="1470025"/>
          </a:xfrm>
        </p:spPr>
        <p:txBody>
          <a:bodyPr/>
          <a:lstStyle/>
          <a:p>
            <a:r>
              <a:rPr lang="en-US" altLang="zh-TW" dirty="0"/>
              <a:t>Multi-Omics Factor Analysis (MOFA)</a:t>
            </a:r>
            <a:br>
              <a:rPr lang="en-US" altLang="zh-TW" dirty="0"/>
            </a:br>
            <a:r>
              <a:rPr lang="en-US" altLang="zh-TW" dirty="0"/>
              <a:t>A Framework for Unsupervised Integration of Multi-omics Data Sets</a:t>
            </a:r>
            <a:endParaRPr lang="zh-TW" altLang="en-US" dirty="0"/>
          </a:p>
        </p:txBody>
      </p:sp>
      <p:sp>
        <p:nvSpPr>
          <p:cNvPr id="3" name="副標題 2"/>
          <p:cNvSpPr>
            <a:spLocks noGrp="1"/>
          </p:cNvSpPr>
          <p:nvPr>
            <p:ph type="subTitle" idx="1"/>
          </p:nvPr>
        </p:nvSpPr>
        <p:spPr/>
        <p:txBody>
          <a:bodyPr/>
          <a:lstStyle/>
          <a:p>
            <a:r>
              <a:rPr lang="en-US" altLang="zh-TW" dirty="0"/>
              <a:t>Jeff (CHI-HSUAN HO)</a:t>
            </a:r>
            <a:endParaRPr lang="zh-TW" altLang="en-US" dirty="0"/>
          </a:p>
        </p:txBody>
      </p:sp>
    </p:spTree>
    <p:extLst>
      <p:ext uri="{BB962C8B-B14F-4D97-AF65-F5344CB8AC3E}">
        <p14:creationId xmlns:p14="http://schemas.microsoft.com/office/powerpoint/2010/main" val="27083054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頁尾版面配置區 2">
            <a:extLst>
              <a:ext uri="{FF2B5EF4-FFF2-40B4-BE49-F238E27FC236}">
                <a16:creationId xmlns:a16="http://schemas.microsoft.com/office/drawing/2014/main" id="{226D0AFD-8992-4477-9BD2-1B38A1266217}"/>
              </a:ext>
            </a:extLst>
          </p:cNvPr>
          <p:cNvSpPr>
            <a:spLocks noGrp="1"/>
          </p:cNvSpPr>
          <p:nvPr>
            <p:ph type="ftr" sz="quarter" idx="3"/>
          </p:nvPr>
        </p:nvSpPr>
        <p:spPr/>
        <p:txBody>
          <a:bodyPr/>
          <a:lstStyle/>
          <a:p>
            <a:r>
              <a:rPr lang="en-US" altLang="zh-TW" dirty="0"/>
              <a:t>Centrillion Confidential</a:t>
            </a:r>
          </a:p>
          <a:p>
            <a:r>
              <a:rPr lang="en-US" altLang="zh-TW" sz="1050" dirty="0"/>
              <a:t>All copyrights and IP belong to Centrillion. For reference only and may not be copied or distributed without written permission from Centrillion. Centrillion shall not be responsible for any party’s reliance on these materials.</a:t>
            </a:r>
            <a:endParaRPr lang="zh-TW" altLang="en-US" sz="1050" dirty="0"/>
          </a:p>
        </p:txBody>
      </p:sp>
      <p:sp>
        <p:nvSpPr>
          <p:cNvPr id="4" name="日期版面配置區 3">
            <a:extLst>
              <a:ext uri="{FF2B5EF4-FFF2-40B4-BE49-F238E27FC236}">
                <a16:creationId xmlns:a16="http://schemas.microsoft.com/office/drawing/2014/main" id="{AE2A1BA4-5184-4A9C-83C8-DC3F924F2468}"/>
              </a:ext>
            </a:extLst>
          </p:cNvPr>
          <p:cNvSpPr>
            <a:spLocks noGrp="1"/>
          </p:cNvSpPr>
          <p:nvPr>
            <p:ph type="dt" sz="half" idx="2"/>
          </p:nvPr>
        </p:nvSpPr>
        <p:spPr/>
        <p:txBody>
          <a:bodyPr/>
          <a:lstStyle/>
          <a:p>
            <a:fld id="{AE8C5876-40B1-41D2-B59C-CAFD7342C27E}" type="datetime1">
              <a:rPr lang="zh-TW" altLang="en-US" smtClean="0"/>
              <a:pPr/>
              <a:t>2024/1/27</a:t>
            </a:fld>
            <a:endParaRPr lang="zh-TW" altLang="en-US" dirty="0"/>
          </a:p>
        </p:txBody>
      </p:sp>
      <p:sp>
        <p:nvSpPr>
          <p:cNvPr id="5" name="投影片編號版面配置區 4">
            <a:extLst>
              <a:ext uri="{FF2B5EF4-FFF2-40B4-BE49-F238E27FC236}">
                <a16:creationId xmlns:a16="http://schemas.microsoft.com/office/drawing/2014/main" id="{C50331C5-357C-430C-A170-D0A759F59697}"/>
              </a:ext>
            </a:extLst>
          </p:cNvPr>
          <p:cNvSpPr>
            <a:spLocks noGrp="1"/>
          </p:cNvSpPr>
          <p:nvPr>
            <p:ph type="sldNum" sz="quarter" idx="4"/>
          </p:nvPr>
        </p:nvSpPr>
        <p:spPr/>
        <p:txBody>
          <a:bodyPr/>
          <a:lstStyle/>
          <a:p>
            <a:fld id="{73DA0BB7-265A-403C-9275-D587AB510EDC}" type="slidenum">
              <a:rPr lang="zh-TW" altLang="en-US" smtClean="0"/>
              <a:pPr/>
              <a:t>4</a:t>
            </a:fld>
            <a:endParaRPr lang="zh-TW" altLang="en-US" dirty="0"/>
          </a:p>
        </p:txBody>
      </p:sp>
      <p:sp>
        <p:nvSpPr>
          <p:cNvPr id="11" name="標題 1">
            <a:extLst>
              <a:ext uri="{FF2B5EF4-FFF2-40B4-BE49-F238E27FC236}">
                <a16:creationId xmlns:a16="http://schemas.microsoft.com/office/drawing/2014/main" id="{309B842A-A4B1-BF4A-94CD-EE8BD01A28FC}"/>
              </a:ext>
            </a:extLst>
          </p:cNvPr>
          <p:cNvSpPr>
            <a:spLocks noGrp="1"/>
          </p:cNvSpPr>
          <p:nvPr>
            <p:ph type="title"/>
          </p:nvPr>
        </p:nvSpPr>
        <p:spPr>
          <a:xfrm>
            <a:off x="457200" y="229974"/>
            <a:ext cx="5194800" cy="850106"/>
          </a:xfrm>
        </p:spPr>
        <p:txBody>
          <a:bodyPr/>
          <a:lstStyle/>
          <a:p>
            <a:r>
              <a:rPr lang="en-US" altLang="zh-TW" dirty="0"/>
              <a:t>Materials</a:t>
            </a:r>
            <a:endParaRPr lang="zh-TW" altLang="en-US" dirty="0"/>
          </a:p>
        </p:txBody>
      </p:sp>
      <p:sp>
        <p:nvSpPr>
          <p:cNvPr id="12" name="Rectangle 11">
            <a:extLst>
              <a:ext uri="{FF2B5EF4-FFF2-40B4-BE49-F238E27FC236}">
                <a16:creationId xmlns:a16="http://schemas.microsoft.com/office/drawing/2014/main" id="{420430FC-873E-4042-B5C6-D99643D482B0}"/>
              </a:ext>
            </a:extLst>
          </p:cNvPr>
          <p:cNvSpPr/>
          <p:nvPr/>
        </p:nvSpPr>
        <p:spPr>
          <a:xfrm>
            <a:off x="1314400" y="5939988"/>
            <a:ext cx="6858000" cy="369332"/>
          </a:xfrm>
          <a:prstGeom prst="rect">
            <a:avLst/>
          </a:prstGeom>
        </p:spPr>
        <p:txBody>
          <a:bodyPr wrap="square">
            <a:spAutoFit/>
          </a:bodyPr>
          <a:lstStyle/>
          <a:p>
            <a:r>
              <a:rPr lang="en-US" dirty="0">
                <a:hlinkClick r:id="rId2"/>
              </a:rPr>
              <a:t>https://github.com/jeff665547/SkillShare-MOFA/raw/master/MOFA.pdf</a:t>
            </a:r>
            <a:endParaRPr lang="en-US" dirty="0"/>
          </a:p>
        </p:txBody>
      </p:sp>
      <p:pic>
        <p:nvPicPr>
          <p:cNvPr id="13" name="Picture 12">
            <a:extLst>
              <a:ext uri="{FF2B5EF4-FFF2-40B4-BE49-F238E27FC236}">
                <a16:creationId xmlns:a16="http://schemas.microsoft.com/office/drawing/2014/main" id="{57A46A70-A07B-7B41-A356-1DE1653759E8}"/>
              </a:ext>
            </a:extLst>
          </p:cNvPr>
          <p:cNvPicPr>
            <a:picLocks noChangeAspect="1"/>
          </p:cNvPicPr>
          <p:nvPr/>
        </p:nvPicPr>
        <p:blipFill rotWithShape="1">
          <a:blip r:embed="rId3"/>
          <a:srcRect b="424"/>
          <a:stretch/>
        </p:blipFill>
        <p:spPr>
          <a:xfrm>
            <a:off x="485800" y="1394844"/>
            <a:ext cx="3753692" cy="2161571"/>
          </a:xfrm>
          <a:prstGeom prst="rect">
            <a:avLst/>
          </a:prstGeom>
        </p:spPr>
      </p:pic>
      <p:pic>
        <p:nvPicPr>
          <p:cNvPr id="14" name="Picture 13">
            <a:extLst>
              <a:ext uri="{FF2B5EF4-FFF2-40B4-BE49-F238E27FC236}">
                <a16:creationId xmlns:a16="http://schemas.microsoft.com/office/drawing/2014/main" id="{76AAD7DE-1529-C94E-81C2-C7379C7D4F05}"/>
              </a:ext>
            </a:extLst>
          </p:cNvPr>
          <p:cNvPicPr>
            <a:picLocks noChangeAspect="1"/>
          </p:cNvPicPr>
          <p:nvPr/>
        </p:nvPicPr>
        <p:blipFill>
          <a:blip r:embed="rId4"/>
          <a:stretch>
            <a:fillRect/>
          </a:stretch>
        </p:blipFill>
        <p:spPr>
          <a:xfrm>
            <a:off x="4524497" y="1394844"/>
            <a:ext cx="3323975" cy="2250881"/>
          </a:xfrm>
          <a:prstGeom prst="rect">
            <a:avLst/>
          </a:prstGeom>
        </p:spPr>
      </p:pic>
      <p:pic>
        <p:nvPicPr>
          <p:cNvPr id="15" name="Picture 14">
            <a:extLst>
              <a:ext uri="{FF2B5EF4-FFF2-40B4-BE49-F238E27FC236}">
                <a16:creationId xmlns:a16="http://schemas.microsoft.com/office/drawing/2014/main" id="{CCB1DF6D-50F6-8946-89A5-F3E657B899E0}"/>
              </a:ext>
            </a:extLst>
          </p:cNvPr>
          <p:cNvPicPr>
            <a:picLocks noChangeAspect="1"/>
          </p:cNvPicPr>
          <p:nvPr/>
        </p:nvPicPr>
        <p:blipFill>
          <a:blip r:embed="rId5"/>
          <a:stretch>
            <a:fillRect/>
          </a:stretch>
        </p:blipFill>
        <p:spPr>
          <a:xfrm>
            <a:off x="456774" y="3759114"/>
            <a:ext cx="3782718" cy="2180874"/>
          </a:xfrm>
          <a:prstGeom prst="rect">
            <a:avLst/>
          </a:prstGeom>
        </p:spPr>
      </p:pic>
      <p:pic>
        <p:nvPicPr>
          <p:cNvPr id="16" name="Picture 15">
            <a:extLst>
              <a:ext uri="{FF2B5EF4-FFF2-40B4-BE49-F238E27FC236}">
                <a16:creationId xmlns:a16="http://schemas.microsoft.com/office/drawing/2014/main" id="{DAD16BCE-F5B8-694E-8DE3-BD89F46C9299}"/>
              </a:ext>
            </a:extLst>
          </p:cNvPr>
          <p:cNvPicPr>
            <a:picLocks noChangeAspect="1"/>
          </p:cNvPicPr>
          <p:nvPr/>
        </p:nvPicPr>
        <p:blipFill>
          <a:blip r:embed="rId6"/>
          <a:stretch>
            <a:fillRect/>
          </a:stretch>
        </p:blipFill>
        <p:spPr>
          <a:xfrm>
            <a:off x="4427687" y="3698260"/>
            <a:ext cx="4259113" cy="2302583"/>
          </a:xfrm>
          <a:prstGeom prst="rect">
            <a:avLst/>
          </a:prstGeom>
        </p:spPr>
      </p:pic>
    </p:spTree>
    <p:extLst>
      <p:ext uri="{BB962C8B-B14F-4D97-AF65-F5344CB8AC3E}">
        <p14:creationId xmlns:p14="http://schemas.microsoft.com/office/powerpoint/2010/main" val="42126346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kumimoji="1" lang="en-US" altLang="zh-TW" dirty="0"/>
              <a:t>Dimension Reduction Techniques</a:t>
            </a:r>
            <a:br>
              <a:rPr kumimoji="1" lang="en-US" altLang="zh-TW" dirty="0"/>
            </a:br>
            <a:r>
              <a:rPr kumimoji="1" lang="en-US" altLang="zh-TW" dirty="0"/>
              <a:t>From t-SNE to UMAP</a:t>
            </a:r>
            <a:endParaRPr lang="zh-TW" altLang="en-US" dirty="0"/>
          </a:p>
        </p:txBody>
      </p:sp>
      <p:sp>
        <p:nvSpPr>
          <p:cNvPr id="3" name="副標題 2"/>
          <p:cNvSpPr>
            <a:spLocks noGrp="1"/>
          </p:cNvSpPr>
          <p:nvPr>
            <p:ph type="subTitle" idx="1"/>
          </p:nvPr>
        </p:nvSpPr>
        <p:spPr/>
        <p:txBody>
          <a:bodyPr/>
          <a:lstStyle/>
          <a:p>
            <a:r>
              <a:rPr lang="en-US" altLang="zh-TW" dirty="0"/>
              <a:t>Jeff (CHI-HSUAN HO)</a:t>
            </a:r>
            <a:endParaRPr lang="zh-TW" altLang="en-US" dirty="0"/>
          </a:p>
        </p:txBody>
      </p:sp>
    </p:spTree>
    <p:extLst>
      <p:ext uri="{BB962C8B-B14F-4D97-AF65-F5344CB8AC3E}">
        <p14:creationId xmlns:p14="http://schemas.microsoft.com/office/powerpoint/2010/main" val="2177373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頁尾版面配置區 2">
            <a:extLst>
              <a:ext uri="{FF2B5EF4-FFF2-40B4-BE49-F238E27FC236}">
                <a16:creationId xmlns:a16="http://schemas.microsoft.com/office/drawing/2014/main" id="{226D0AFD-8992-4477-9BD2-1B38A1266217}"/>
              </a:ext>
            </a:extLst>
          </p:cNvPr>
          <p:cNvSpPr>
            <a:spLocks noGrp="1"/>
          </p:cNvSpPr>
          <p:nvPr>
            <p:ph type="ftr" sz="quarter" idx="3"/>
          </p:nvPr>
        </p:nvSpPr>
        <p:spPr/>
        <p:txBody>
          <a:bodyPr/>
          <a:lstStyle/>
          <a:p>
            <a:r>
              <a:rPr lang="en-US" altLang="zh-TW" dirty="0"/>
              <a:t>Centrillion Confidential</a:t>
            </a:r>
          </a:p>
          <a:p>
            <a:r>
              <a:rPr lang="en-US" altLang="zh-TW" sz="1050" dirty="0"/>
              <a:t>All copyrights and IP belong to Centrillion. For reference only and may not be copied or distributed without written permission from Centrillion. Centrillion shall not be responsible for any party’s reliance on these materials.</a:t>
            </a:r>
            <a:endParaRPr lang="zh-TW" altLang="en-US" sz="1050" dirty="0"/>
          </a:p>
        </p:txBody>
      </p:sp>
      <p:sp>
        <p:nvSpPr>
          <p:cNvPr id="4" name="日期版面配置區 3">
            <a:extLst>
              <a:ext uri="{FF2B5EF4-FFF2-40B4-BE49-F238E27FC236}">
                <a16:creationId xmlns:a16="http://schemas.microsoft.com/office/drawing/2014/main" id="{AE2A1BA4-5184-4A9C-83C8-DC3F924F2468}"/>
              </a:ext>
            </a:extLst>
          </p:cNvPr>
          <p:cNvSpPr>
            <a:spLocks noGrp="1"/>
          </p:cNvSpPr>
          <p:nvPr>
            <p:ph type="dt" sz="half" idx="2"/>
          </p:nvPr>
        </p:nvSpPr>
        <p:spPr/>
        <p:txBody>
          <a:bodyPr/>
          <a:lstStyle/>
          <a:p>
            <a:fld id="{AE8C5876-40B1-41D2-B59C-CAFD7342C27E}" type="datetime1">
              <a:rPr lang="zh-TW" altLang="en-US" smtClean="0"/>
              <a:pPr/>
              <a:t>2024/1/27</a:t>
            </a:fld>
            <a:endParaRPr lang="zh-TW" altLang="en-US" dirty="0"/>
          </a:p>
        </p:txBody>
      </p:sp>
      <p:sp>
        <p:nvSpPr>
          <p:cNvPr id="5" name="投影片編號版面配置區 4">
            <a:extLst>
              <a:ext uri="{FF2B5EF4-FFF2-40B4-BE49-F238E27FC236}">
                <a16:creationId xmlns:a16="http://schemas.microsoft.com/office/drawing/2014/main" id="{C50331C5-357C-430C-A170-D0A759F59697}"/>
              </a:ext>
            </a:extLst>
          </p:cNvPr>
          <p:cNvSpPr>
            <a:spLocks noGrp="1"/>
          </p:cNvSpPr>
          <p:nvPr>
            <p:ph type="sldNum" sz="quarter" idx="4"/>
          </p:nvPr>
        </p:nvSpPr>
        <p:spPr/>
        <p:txBody>
          <a:bodyPr/>
          <a:lstStyle/>
          <a:p>
            <a:fld id="{73DA0BB7-265A-403C-9275-D587AB510EDC}" type="slidenum">
              <a:rPr lang="zh-TW" altLang="en-US" smtClean="0"/>
              <a:pPr/>
              <a:t>6</a:t>
            </a:fld>
            <a:endParaRPr lang="zh-TW" altLang="en-US" dirty="0"/>
          </a:p>
        </p:txBody>
      </p:sp>
      <p:sp>
        <p:nvSpPr>
          <p:cNvPr id="6" name="標題 1">
            <a:extLst>
              <a:ext uri="{FF2B5EF4-FFF2-40B4-BE49-F238E27FC236}">
                <a16:creationId xmlns:a16="http://schemas.microsoft.com/office/drawing/2014/main" id="{981DECDE-6A76-4EB7-B24E-3E4FE6FA7AB1}"/>
              </a:ext>
            </a:extLst>
          </p:cNvPr>
          <p:cNvSpPr>
            <a:spLocks noGrp="1"/>
          </p:cNvSpPr>
          <p:nvPr>
            <p:ph type="title"/>
          </p:nvPr>
        </p:nvSpPr>
        <p:spPr>
          <a:xfrm>
            <a:off x="457200" y="229974"/>
            <a:ext cx="5194800" cy="850106"/>
          </a:xfrm>
        </p:spPr>
        <p:txBody>
          <a:bodyPr/>
          <a:lstStyle/>
          <a:p>
            <a:r>
              <a:rPr lang="en-US" altLang="zh-TW" dirty="0"/>
              <a:t>Materials</a:t>
            </a:r>
            <a:endParaRPr lang="zh-TW" altLang="en-US" dirty="0"/>
          </a:p>
        </p:txBody>
      </p:sp>
      <p:sp>
        <p:nvSpPr>
          <p:cNvPr id="2" name="Rectangle 1">
            <a:extLst>
              <a:ext uri="{FF2B5EF4-FFF2-40B4-BE49-F238E27FC236}">
                <a16:creationId xmlns:a16="http://schemas.microsoft.com/office/drawing/2014/main" id="{E5623037-5D1B-964A-921F-68311B715201}"/>
              </a:ext>
            </a:extLst>
          </p:cNvPr>
          <p:cNvSpPr/>
          <p:nvPr/>
        </p:nvSpPr>
        <p:spPr>
          <a:xfrm>
            <a:off x="599705" y="5662989"/>
            <a:ext cx="8087095" cy="646331"/>
          </a:xfrm>
          <a:prstGeom prst="rect">
            <a:avLst/>
          </a:prstGeom>
        </p:spPr>
        <p:txBody>
          <a:bodyPr wrap="square">
            <a:spAutoFit/>
          </a:bodyPr>
          <a:lstStyle/>
          <a:p>
            <a:r>
              <a:rPr lang="en-US" dirty="0">
                <a:hlinkClick r:id="rId2"/>
              </a:rPr>
              <a:t>https://github.com/jeff665547/SkillShare-UMAP-and-t-SNE/raw/master/From%20t-SNE%20to%20UMAP.pdf</a:t>
            </a:r>
            <a:endParaRPr lang="en-US" dirty="0"/>
          </a:p>
        </p:txBody>
      </p:sp>
      <p:pic>
        <p:nvPicPr>
          <p:cNvPr id="8" name="Picture 7">
            <a:extLst>
              <a:ext uri="{FF2B5EF4-FFF2-40B4-BE49-F238E27FC236}">
                <a16:creationId xmlns:a16="http://schemas.microsoft.com/office/drawing/2014/main" id="{656365AD-2A0B-734E-ABD5-64E6ED472D66}"/>
              </a:ext>
            </a:extLst>
          </p:cNvPr>
          <p:cNvPicPr>
            <a:picLocks noChangeAspect="1"/>
          </p:cNvPicPr>
          <p:nvPr/>
        </p:nvPicPr>
        <p:blipFill>
          <a:blip r:embed="rId3"/>
          <a:stretch>
            <a:fillRect/>
          </a:stretch>
        </p:blipFill>
        <p:spPr>
          <a:xfrm>
            <a:off x="457200" y="1284797"/>
            <a:ext cx="3329585" cy="1806071"/>
          </a:xfrm>
          <a:prstGeom prst="rect">
            <a:avLst/>
          </a:prstGeom>
        </p:spPr>
      </p:pic>
      <p:pic>
        <p:nvPicPr>
          <p:cNvPr id="36" name="Picture 35">
            <a:extLst>
              <a:ext uri="{FF2B5EF4-FFF2-40B4-BE49-F238E27FC236}">
                <a16:creationId xmlns:a16="http://schemas.microsoft.com/office/drawing/2014/main" id="{669762FA-7FD2-E246-A617-2F913600BDB8}"/>
              </a:ext>
            </a:extLst>
          </p:cNvPr>
          <p:cNvPicPr>
            <a:picLocks noChangeAspect="1"/>
          </p:cNvPicPr>
          <p:nvPr/>
        </p:nvPicPr>
        <p:blipFill>
          <a:blip r:embed="rId4"/>
          <a:stretch>
            <a:fillRect/>
          </a:stretch>
        </p:blipFill>
        <p:spPr>
          <a:xfrm>
            <a:off x="4643252" y="1284797"/>
            <a:ext cx="3509702" cy="1793504"/>
          </a:xfrm>
          <a:prstGeom prst="rect">
            <a:avLst/>
          </a:prstGeom>
        </p:spPr>
      </p:pic>
      <p:pic>
        <p:nvPicPr>
          <p:cNvPr id="37" name="Picture 36">
            <a:extLst>
              <a:ext uri="{FF2B5EF4-FFF2-40B4-BE49-F238E27FC236}">
                <a16:creationId xmlns:a16="http://schemas.microsoft.com/office/drawing/2014/main" id="{5A54E9F9-F58B-EA47-B646-51A3AACEC85D}"/>
              </a:ext>
            </a:extLst>
          </p:cNvPr>
          <p:cNvPicPr>
            <a:picLocks noChangeAspect="1"/>
          </p:cNvPicPr>
          <p:nvPr/>
        </p:nvPicPr>
        <p:blipFill>
          <a:blip r:embed="rId5"/>
          <a:stretch>
            <a:fillRect/>
          </a:stretch>
        </p:blipFill>
        <p:spPr>
          <a:xfrm>
            <a:off x="457200" y="3503343"/>
            <a:ext cx="3383701" cy="1757426"/>
          </a:xfrm>
          <a:prstGeom prst="rect">
            <a:avLst/>
          </a:prstGeom>
        </p:spPr>
      </p:pic>
      <p:pic>
        <p:nvPicPr>
          <p:cNvPr id="38" name="Picture 37">
            <a:extLst>
              <a:ext uri="{FF2B5EF4-FFF2-40B4-BE49-F238E27FC236}">
                <a16:creationId xmlns:a16="http://schemas.microsoft.com/office/drawing/2014/main" id="{D766EE95-69A2-014C-857C-436DC9614559}"/>
              </a:ext>
            </a:extLst>
          </p:cNvPr>
          <p:cNvPicPr>
            <a:picLocks noChangeAspect="1"/>
          </p:cNvPicPr>
          <p:nvPr/>
        </p:nvPicPr>
        <p:blipFill>
          <a:blip r:embed="rId6"/>
          <a:stretch>
            <a:fillRect/>
          </a:stretch>
        </p:blipFill>
        <p:spPr>
          <a:xfrm>
            <a:off x="4643253" y="3503344"/>
            <a:ext cx="3374570" cy="1757426"/>
          </a:xfrm>
          <a:prstGeom prst="rect">
            <a:avLst/>
          </a:prstGeom>
        </p:spPr>
      </p:pic>
    </p:spTree>
    <p:extLst>
      <p:ext uri="{BB962C8B-B14F-4D97-AF65-F5344CB8AC3E}">
        <p14:creationId xmlns:p14="http://schemas.microsoft.com/office/powerpoint/2010/main" val="2190317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685800" y="2130425"/>
            <a:ext cx="7772400" cy="1847809"/>
          </a:xfrm>
        </p:spPr>
        <p:txBody>
          <a:bodyPr>
            <a:normAutofit/>
          </a:bodyPr>
          <a:lstStyle/>
          <a:p>
            <a:r>
              <a:rPr lang="en-US" dirty="0"/>
              <a:t>Interpretable Dimensionality Reduction of Single Cell Transcriptome Data with Deep Generative Models (SCVIS)</a:t>
            </a:r>
            <a:endParaRPr lang="zh-TW" altLang="en-US" dirty="0"/>
          </a:p>
        </p:txBody>
      </p:sp>
      <p:sp>
        <p:nvSpPr>
          <p:cNvPr id="3" name="副標題 2"/>
          <p:cNvSpPr>
            <a:spLocks noGrp="1"/>
          </p:cNvSpPr>
          <p:nvPr>
            <p:ph type="subTitle" idx="1"/>
          </p:nvPr>
        </p:nvSpPr>
        <p:spPr/>
        <p:txBody>
          <a:bodyPr/>
          <a:lstStyle/>
          <a:p>
            <a:r>
              <a:rPr lang="en-US" altLang="zh-TW" dirty="0"/>
              <a:t>Jeff (CHI-HSUAN HO)</a:t>
            </a:r>
            <a:endParaRPr lang="zh-TW" altLang="en-US" dirty="0"/>
          </a:p>
        </p:txBody>
      </p:sp>
    </p:spTree>
    <p:extLst>
      <p:ext uri="{BB962C8B-B14F-4D97-AF65-F5344CB8AC3E}">
        <p14:creationId xmlns:p14="http://schemas.microsoft.com/office/powerpoint/2010/main" val="8636993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頁尾版面配置區 2">
            <a:extLst>
              <a:ext uri="{FF2B5EF4-FFF2-40B4-BE49-F238E27FC236}">
                <a16:creationId xmlns:a16="http://schemas.microsoft.com/office/drawing/2014/main" id="{226D0AFD-8992-4477-9BD2-1B38A1266217}"/>
              </a:ext>
            </a:extLst>
          </p:cNvPr>
          <p:cNvSpPr>
            <a:spLocks noGrp="1"/>
          </p:cNvSpPr>
          <p:nvPr>
            <p:ph type="ftr" sz="quarter" idx="3"/>
          </p:nvPr>
        </p:nvSpPr>
        <p:spPr/>
        <p:txBody>
          <a:bodyPr/>
          <a:lstStyle/>
          <a:p>
            <a:r>
              <a:rPr lang="en-US" altLang="zh-TW" dirty="0"/>
              <a:t>Centrillion Confidential</a:t>
            </a:r>
          </a:p>
          <a:p>
            <a:r>
              <a:rPr lang="en-US" altLang="zh-TW" sz="1050" dirty="0"/>
              <a:t>All copyrights and IP belong to Centrillion. For reference only and may not be copied or distributed without written permission from Centrillion. Centrillion shall not be responsible for any party’s reliance on these materials.</a:t>
            </a:r>
            <a:endParaRPr lang="zh-TW" altLang="en-US" sz="1050" dirty="0"/>
          </a:p>
        </p:txBody>
      </p:sp>
      <p:sp>
        <p:nvSpPr>
          <p:cNvPr id="4" name="日期版面配置區 3">
            <a:extLst>
              <a:ext uri="{FF2B5EF4-FFF2-40B4-BE49-F238E27FC236}">
                <a16:creationId xmlns:a16="http://schemas.microsoft.com/office/drawing/2014/main" id="{AE2A1BA4-5184-4A9C-83C8-DC3F924F2468}"/>
              </a:ext>
            </a:extLst>
          </p:cNvPr>
          <p:cNvSpPr>
            <a:spLocks noGrp="1"/>
          </p:cNvSpPr>
          <p:nvPr>
            <p:ph type="dt" sz="half" idx="2"/>
          </p:nvPr>
        </p:nvSpPr>
        <p:spPr/>
        <p:txBody>
          <a:bodyPr/>
          <a:lstStyle/>
          <a:p>
            <a:fld id="{AE8C5876-40B1-41D2-B59C-CAFD7342C27E}" type="datetime1">
              <a:rPr lang="zh-TW" altLang="en-US" smtClean="0"/>
              <a:pPr/>
              <a:t>2024/1/27</a:t>
            </a:fld>
            <a:endParaRPr lang="zh-TW" altLang="en-US" dirty="0"/>
          </a:p>
        </p:txBody>
      </p:sp>
      <p:sp>
        <p:nvSpPr>
          <p:cNvPr id="5" name="投影片編號版面配置區 4">
            <a:extLst>
              <a:ext uri="{FF2B5EF4-FFF2-40B4-BE49-F238E27FC236}">
                <a16:creationId xmlns:a16="http://schemas.microsoft.com/office/drawing/2014/main" id="{C50331C5-357C-430C-A170-D0A759F59697}"/>
              </a:ext>
            </a:extLst>
          </p:cNvPr>
          <p:cNvSpPr>
            <a:spLocks noGrp="1"/>
          </p:cNvSpPr>
          <p:nvPr>
            <p:ph type="sldNum" sz="quarter" idx="4"/>
          </p:nvPr>
        </p:nvSpPr>
        <p:spPr/>
        <p:txBody>
          <a:bodyPr/>
          <a:lstStyle/>
          <a:p>
            <a:fld id="{73DA0BB7-265A-403C-9275-D587AB510EDC}" type="slidenum">
              <a:rPr lang="zh-TW" altLang="en-US" smtClean="0"/>
              <a:pPr/>
              <a:t>8</a:t>
            </a:fld>
            <a:endParaRPr lang="zh-TW" altLang="en-US" dirty="0"/>
          </a:p>
        </p:txBody>
      </p:sp>
      <p:sp>
        <p:nvSpPr>
          <p:cNvPr id="11" name="標題 1">
            <a:extLst>
              <a:ext uri="{FF2B5EF4-FFF2-40B4-BE49-F238E27FC236}">
                <a16:creationId xmlns:a16="http://schemas.microsoft.com/office/drawing/2014/main" id="{7EC09F7B-AEEF-D44A-91C7-ED85760C94E2}"/>
              </a:ext>
            </a:extLst>
          </p:cNvPr>
          <p:cNvSpPr>
            <a:spLocks noGrp="1"/>
          </p:cNvSpPr>
          <p:nvPr>
            <p:ph type="title"/>
          </p:nvPr>
        </p:nvSpPr>
        <p:spPr>
          <a:xfrm>
            <a:off x="457200" y="229974"/>
            <a:ext cx="5194800" cy="850106"/>
          </a:xfrm>
        </p:spPr>
        <p:txBody>
          <a:bodyPr/>
          <a:lstStyle/>
          <a:p>
            <a:r>
              <a:rPr lang="en-US" altLang="zh-TW" dirty="0"/>
              <a:t>Materials</a:t>
            </a:r>
            <a:endParaRPr lang="zh-TW" altLang="en-US" dirty="0"/>
          </a:p>
        </p:txBody>
      </p:sp>
      <p:sp>
        <p:nvSpPr>
          <p:cNvPr id="12" name="Rectangle 11">
            <a:extLst>
              <a:ext uri="{FF2B5EF4-FFF2-40B4-BE49-F238E27FC236}">
                <a16:creationId xmlns:a16="http://schemas.microsoft.com/office/drawing/2014/main" id="{4E48C1DB-480B-FA4E-A1D1-336A65B21FB5}"/>
              </a:ext>
            </a:extLst>
          </p:cNvPr>
          <p:cNvSpPr/>
          <p:nvPr/>
        </p:nvSpPr>
        <p:spPr>
          <a:xfrm>
            <a:off x="485800" y="5662989"/>
            <a:ext cx="8235264" cy="646331"/>
          </a:xfrm>
          <a:prstGeom prst="rect">
            <a:avLst/>
          </a:prstGeom>
        </p:spPr>
        <p:txBody>
          <a:bodyPr wrap="square">
            <a:spAutoFit/>
          </a:bodyPr>
          <a:lstStyle/>
          <a:p>
            <a:r>
              <a:rPr lang="en-US" dirty="0">
                <a:hlinkClick r:id="rId2"/>
              </a:rPr>
              <a:t>https://github.com/jeff665547/SkillShare-SCVIS/raw/master/SCVIS%20A%20VAE-based%20approach.pdf</a:t>
            </a:r>
            <a:endParaRPr lang="en-US" dirty="0"/>
          </a:p>
        </p:txBody>
      </p:sp>
      <p:pic>
        <p:nvPicPr>
          <p:cNvPr id="13" name="Picture 12">
            <a:extLst>
              <a:ext uri="{FF2B5EF4-FFF2-40B4-BE49-F238E27FC236}">
                <a16:creationId xmlns:a16="http://schemas.microsoft.com/office/drawing/2014/main" id="{D30A9FCE-97BD-3D4E-8DA3-322A1D3D388F}"/>
              </a:ext>
            </a:extLst>
          </p:cNvPr>
          <p:cNvPicPr>
            <a:picLocks noChangeAspect="1"/>
          </p:cNvPicPr>
          <p:nvPr/>
        </p:nvPicPr>
        <p:blipFill>
          <a:blip r:embed="rId3"/>
          <a:stretch>
            <a:fillRect/>
          </a:stretch>
        </p:blipFill>
        <p:spPr>
          <a:xfrm>
            <a:off x="485800" y="1245439"/>
            <a:ext cx="3361195" cy="2114955"/>
          </a:xfrm>
          <a:prstGeom prst="rect">
            <a:avLst/>
          </a:prstGeom>
        </p:spPr>
      </p:pic>
      <p:pic>
        <p:nvPicPr>
          <p:cNvPr id="14" name="Picture 13">
            <a:extLst>
              <a:ext uri="{FF2B5EF4-FFF2-40B4-BE49-F238E27FC236}">
                <a16:creationId xmlns:a16="http://schemas.microsoft.com/office/drawing/2014/main" id="{2E0FF959-311B-D640-86E3-12BADEEE1607}"/>
              </a:ext>
            </a:extLst>
          </p:cNvPr>
          <p:cNvPicPr>
            <a:picLocks noChangeAspect="1"/>
          </p:cNvPicPr>
          <p:nvPr/>
        </p:nvPicPr>
        <p:blipFill rotWithShape="1">
          <a:blip r:embed="rId4"/>
          <a:srcRect b="921"/>
          <a:stretch/>
        </p:blipFill>
        <p:spPr>
          <a:xfrm>
            <a:off x="4603432" y="1322650"/>
            <a:ext cx="3758036" cy="2037744"/>
          </a:xfrm>
          <a:prstGeom prst="rect">
            <a:avLst/>
          </a:prstGeom>
        </p:spPr>
      </p:pic>
      <p:pic>
        <p:nvPicPr>
          <p:cNvPr id="15" name="Picture 14">
            <a:extLst>
              <a:ext uri="{FF2B5EF4-FFF2-40B4-BE49-F238E27FC236}">
                <a16:creationId xmlns:a16="http://schemas.microsoft.com/office/drawing/2014/main" id="{55241E99-1380-364E-88F8-7AA43C79B08D}"/>
              </a:ext>
            </a:extLst>
          </p:cNvPr>
          <p:cNvPicPr>
            <a:picLocks noChangeAspect="1"/>
          </p:cNvPicPr>
          <p:nvPr/>
        </p:nvPicPr>
        <p:blipFill>
          <a:blip r:embed="rId5"/>
          <a:stretch>
            <a:fillRect/>
          </a:stretch>
        </p:blipFill>
        <p:spPr>
          <a:xfrm>
            <a:off x="592677" y="3442162"/>
            <a:ext cx="3254317" cy="1983969"/>
          </a:xfrm>
          <a:prstGeom prst="rect">
            <a:avLst/>
          </a:prstGeom>
        </p:spPr>
      </p:pic>
      <p:pic>
        <p:nvPicPr>
          <p:cNvPr id="16" name="Picture 15">
            <a:extLst>
              <a:ext uri="{FF2B5EF4-FFF2-40B4-BE49-F238E27FC236}">
                <a16:creationId xmlns:a16="http://schemas.microsoft.com/office/drawing/2014/main" id="{105A666D-3F4E-A243-BCAA-AAAE69E2A02A}"/>
              </a:ext>
            </a:extLst>
          </p:cNvPr>
          <p:cNvPicPr>
            <a:picLocks noChangeAspect="1"/>
          </p:cNvPicPr>
          <p:nvPr/>
        </p:nvPicPr>
        <p:blipFill>
          <a:blip r:embed="rId6"/>
          <a:stretch>
            <a:fillRect/>
          </a:stretch>
        </p:blipFill>
        <p:spPr>
          <a:xfrm>
            <a:off x="4603432" y="3562369"/>
            <a:ext cx="3496960" cy="2031567"/>
          </a:xfrm>
          <a:prstGeom prst="rect">
            <a:avLst/>
          </a:prstGeom>
        </p:spPr>
      </p:pic>
    </p:spTree>
    <p:extLst>
      <p:ext uri="{BB962C8B-B14F-4D97-AF65-F5344CB8AC3E}">
        <p14:creationId xmlns:p14="http://schemas.microsoft.com/office/powerpoint/2010/main" val="1163042126"/>
      </p:ext>
    </p:extLst>
  </p:cSld>
  <p:clrMapOvr>
    <a:masterClrMapping/>
  </p:clrMapOvr>
</p:sld>
</file>

<file path=ppt/theme/theme1.xml><?xml version="1.0" encoding="utf-8"?>
<a:theme xmlns:a="http://schemas.openxmlformats.org/drawingml/2006/main" name="Centrilli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entrillion" id="{C093A652-A474-47A1-8305-C1249D5AF72A}" vid="{9F5857DE-2B0D-42B5-8C46-1535A428E30B}"/>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369704</TotalTime>
  <Words>287</Words>
  <Application>Microsoft Macintosh PowerPoint</Application>
  <PresentationFormat>On-screen Show (4:3)</PresentationFormat>
  <Paragraphs>29</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新細明體</vt:lpstr>
      <vt:lpstr>Arial</vt:lpstr>
      <vt:lpstr>Calibri</vt:lpstr>
      <vt:lpstr>Centrillion</vt:lpstr>
      <vt:lpstr>Reference (3) Speech Materials</vt:lpstr>
      <vt:lpstr>The following slides only demonstrate few parts of materials and results.</vt:lpstr>
      <vt:lpstr>Multi-Omics Factor Analysis (MOFA) A Framework for Unsupervised Integration of Multi-omics Data Sets</vt:lpstr>
      <vt:lpstr>Materials</vt:lpstr>
      <vt:lpstr>Dimension Reduction Techniques From t-SNE to UMAP</vt:lpstr>
      <vt:lpstr>Materials</vt:lpstr>
      <vt:lpstr>Interpretable Dimensionality Reduction of Single Cell Transcriptome Data with Deep Generative Models (SCVIS)</vt:lpstr>
      <vt:lpstr>Materials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 Report</dc:title>
  <dc:creator>Jeff Ho (何奇軒)</dc:creator>
  <cp:lastModifiedBy>何奇軒</cp:lastModifiedBy>
  <cp:revision>2106</cp:revision>
  <dcterms:created xsi:type="dcterms:W3CDTF">2020-12-11T02:23:44Z</dcterms:created>
  <dcterms:modified xsi:type="dcterms:W3CDTF">2024-01-27T08:55:35Z</dcterms:modified>
</cp:coreProperties>
</file>

<file path=docProps/thumbnail.jpeg>
</file>